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73" r:id="rId5"/>
    <p:sldId id="274" r:id="rId6"/>
    <p:sldId id="275" r:id="rId7"/>
    <p:sldId id="277" r:id="rId8"/>
    <p:sldId id="278" r:id="rId9"/>
    <p:sldId id="279" r:id="rId10"/>
    <p:sldId id="280" r:id="rId11"/>
    <p:sldId id="281" r:id="rId12"/>
    <p:sldId id="282"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596"/>
    <a:srgbClr val="035B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9C1840-CE3D-4995-AF5C-C89E365E1F92}" v="6" dt="2025-07-31T01:39:02.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44"/>
      </p:cViewPr>
      <p:guideLst>
        <p:guide orient="horz" pos="18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98443-60C9-DF49-898C-49A163FC2D7C}" type="datetimeFigureOut">
              <a:rPr kumimoji="1" lang="ja-JP" altLang="en-US" smtClean="0"/>
              <a:t>2025/8/1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8F015-9152-DC42-A82D-E98858CDED49}" type="slidenum">
              <a:rPr kumimoji="1" lang="ja-JP" altLang="en-US" smtClean="0"/>
              <a:t>‹#›</a:t>
            </a:fld>
            <a:endParaRPr kumimoji="1" lang="ja-JP" altLang="en-US"/>
          </a:p>
        </p:txBody>
      </p:sp>
    </p:spTree>
    <p:extLst>
      <p:ext uri="{BB962C8B-B14F-4D97-AF65-F5344CB8AC3E}">
        <p14:creationId xmlns:p14="http://schemas.microsoft.com/office/powerpoint/2010/main" val="8599112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26" name="三角形 25">
            <a:extLst>
              <a:ext uri="{FF2B5EF4-FFF2-40B4-BE49-F238E27FC236}">
                <a16:creationId xmlns:a16="http://schemas.microsoft.com/office/drawing/2014/main" id="{51F525FD-BEE5-D9E9-048D-E0BA5C0DB057}"/>
              </a:ext>
            </a:extLst>
          </p:cNvPr>
          <p:cNvSpPr/>
          <p:nvPr userDrawn="1"/>
        </p:nvSpPr>
        <p:spPr>
          <a:xfrm>
            <a:off x="8772525" y="410817"/>
            <a:ext cx="3419476" cy="6447183"/>
          </a:xfrm>
          <a:prstGeom prst="triangle">
            <a:avLst>
              <a:gd name="adj" fmla="val 99339"/>
            </a:avLst>
          </a:prstGeom>
          <a:gradFill>
            <a:gsLst>
              <a:gs pos="0">
                <a:schemeClr val="accent3">
                  <a:alpha val="80000"/>
                </a:schemeClr>
              </a:gs>
              <a:gs pos="50000">
                <a:schemeClr val="accent4">
                  <a:alpha val="80000"/>
                </a:schemeClr>
              </a:gs>
              <a:gs pos="100000">
                <a:schemeClr val="accent5">
                  <a:alpha val="80034"/>
                </a:schemeClr>
              </a:gs>
            </a:gsLst>
            <a:lin ang="189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三角形 26">
            <a:extLst>
              <a:ext uri="{FF2B5EF4-FFF2-40B4-BE49-F238E27FC236}">
                <a16:creationId xmlns:a16="http://schemas.microsoft.com/office/drawing/2014/main" id="{8048181D-0C4A-239E-6503-92AD7F9B80C9}"/>
              </a:ext>
            </a:extLst>
          </p:cNvPr>
          <p:cNvSpPr/>
          <p:nvPr userDrawn="1"/>
        </p:nvSpPr>
        <p:spPr>
          <a:xfrm>
            <a:off x="8255346" y="2054087"/>
            <a:ext cx="3936654" cy="4803913"/>
          </a:xfrm>
          <a:prstGeom prst="triangle">
            <a:avLst>
              <a:gd name="adj" fmla="val 99339"/>
            </a:avLst>
          </a:prstGeom>
          <a:gradFill>
            <a:gsLst>
              <a:gs pos="0">
                <a:schemeClr val="accent3">
                  <a:alpha val="80000"/>
                </a:schemeClr>
              </a:gs>
              <a:gs pos="50000">
                <a:schemeClr val="accent4">
                  <a:alpha val="80000"/>
                </a:schemeClr>
              </a:gs>
              <a:gs pos="100000">
                <a:schemeClr val="accent5">
                  <a:alpha val="80034"/>
                </a:schemeClr>
              </a:gs>
            </a:gsLst>
            <a:lin ang="189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三角形 27">
            <a:extLst>
              <a:ext uri="{FF2B5EF4-FFF2-40B4-BE49-F238E27FC236}">
                <a16:creationId xmlns:a16="http://schemas.microsoft.com/office/drawing/2014/main" id="{EEF21F2F-D2E2-FAB1-959B-74C1CB149742}"/>
              </a:ext>
            </a:extLst>
          </p:cNvPr>
          <p:cNvSpPr/>
          <p:nvPr userDrawn="1"/>
        </p:nvSpPr>
        <p:spPr>
          <a:xfrm rot="10800000">
            <a:off x="9739034" y="0"/>
            <a:ext cx="2452966" cy="3922644"/>
          </a:xfrm>
          <a:prstGeom prst="triangle">
            <a:avLst>
              <a:gd name="adj" fmla="val 0"/>
            </a:avLst>
          </a:prstGeom>
          <a:gradFill>
            <a:gsLst>
              <a:gs pos="0">
                <a:schemeClr val="accent3">
                  <a:alpha val="80000"/>
                </a:schemeClr>
              </a:gs>
              <a:gs pos="50000">
                <a:schemeClr val="accent4">
                  <a:alpha val="80000"/>
                </a:schemeClr>
              </a:gs>
              <a:gs pos="100000">
                <a:schemeClr val="accent5">
                  <a:alpha val="80034"/>
                </a:schemeClr>
              </a:gs>
            </a:gsLst>
            <a:lin ang="15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933987C1-323A-33A0-8B3A-A52FCD36EECF}"/>
              </a:ext>
            </a:extLst>
          </p:cNvPr>
          <p:cNvSpPr/>
          <p:nvPr userDrawn="1"/>
        </p:nvSpPr>
        <p:spPr>
          <a:xfrm>
            <a:off x="1972077" y="2824681"/>
            <a:ext cx="54321" cy="995881"/>
          </a:xfrm>
          <a:prstGeom prst="rect">
            <a:avLst/>
          </a:prstGeom>
          <a:gradFill>
            <a:gsLst>
              <a:gs pos="0">
                <a:schemeClr val="accent3">
                  <a:alpha val="80000"/>
                </a:schemeClr>
              </a:gs>
              <a:gs pos="50000">
                <a:schemeClr val="accent4">
                  <a:alpha val="80000"/>
                </a:schemeClr>
              </a:gs>
              <a:gs pos="100000">
                <a:schemeClr val="accent5">
                  <a:alpha val="80034"/>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402D94D2-620C-39A3-DC5A-F17D984E0855}"/>
              </a:ext>
            </a:extLst>
          </p:cNvPr>
          <p:cNvPicPr>
            <a:picLocks noChangeAspect="1"/>
          </p:cNvPicPr>
          <p:nvPr userDrawn="1"/>
        </p:nvPicPr>
        <p:blipFill>
          <a:blip r:embed="rId2"/>
          <a:stretch>
            <a:fillRect/>
          </a:stretch>
        </p:blipFill>
        <p:spPr>
          <a:xfrm>
            <a:off x="1972077" y="5802073"/>
            <a:ext cx="2209800" cy="317500"/>
          </a:xfrm>
          <a:prstGeom prst="rect">
            <a:avLst/>
          </a:prstGeom>
        </p:spPr>
      </p:pic>
      <p:sp>
        <p:nvSpPr>
          <p:cNvPr id="31" name="テキスト ボックス 30">
            <a:extLst>
              <a:ext uri="{FF2B5EF4-FFF2-40B4-BE49-F238E27FC236}">
                <a16:creationId xmlns:a16="http://schemas.microsoft.com/office/drawing/2014/main" id="{90CB50F4-6E63-FBFF-494B-107A2BBF0098}"/>
              </a:ext>
            </a:extLst>
          </p:cNvPr>
          <p:cNvSpPr txBox="1"/>
          <p:nvPr userDrawn="1"/>
        </p:nvSpPr>
        <p:spPr>
          <a:xfrm>
            <a:off x="9419841" y="6668317"/>
            <a:ext cx="2437197" cy="184666"/>
          </a:xfrm>
          <a:prstGeom prst="rect">
            <a:avLst/>
          </a:prstGeom>
          <a:noFill/>
        </p:spPr>
        <p:txBody>
          <a:bodyPr wrap="square" rIns="0" rtlCol="0" anchor="ctr">
            <a:spAutoFit/>
          </a:bodyPr>
          <a:lstStyle/>
          <a:p>
            <a:pPr algn="r"/>
            <a:r>
              <a:rPr kumimoji="1" lang="en" altLang="ja-JP" sz="600" b="0" i="0">
                <a:solidFill>
                  <a:schemeClr val="bg2"/>
                </a:solidFill>
                <a:latin typeface="BIZ UDGothic" panose="020B0400000000000000" pitchFamily="49" charset="-128"/>
                <a:ea typeface="BIZ UDGothic" panose="020B0400000000000000" pitchFamily="49" charset="-128"/>
              </a:rPr>
              <a:t>Copyright © 2025 Tsukuba Center Inc, All rights reserved.</a:t>
            </a:r>
            <a:endParaRPr kumimoji="1" lang="ja-JP" altLang="en-US" sz="600" b="0" i="0">
              <a:solidFill>
                <a:schemeClr val="bg2"/>
              </a:solidFill>
              <a:latin typeface="BIZ UDGothic" panose="020B0400000000000000" pitchFamily="49" charset="-128"/>
              <a:ea typeface="BIZ UDGothic" panose="020B0400000000000000" pitchFamily="49" charset="-128"/>
            </a:endParaRPr>
          </a:p>
        </p:txBody>
      </p:sp>
      <p:sp>
        <p:nvSpPr>
          <p:cNvPr id="32" name="タイトル プレースホルダー 12">
            <a:extLst>
              <a:ext uri="{FF2B5EF4-FFF2-40B4-BE49-F238E27FC236}">
                <a16:creationId xmlns:a16="http://schemas.microsoft.com/office/drawing/2014/main" id="{3B2CDA79-44F8-8D08-2651-F8EECD50E819}"/>
              </a:ext>
            </a:extLst>
          </p:cNvPr>
          <p:cNvSpPr>
            <a:spLocks noGrp="1"/>
          </p:cNvSpPr>
          <p:nvPr>
            <p:ph type="title"/>
          </p:nvPr>
        </p:nvSpPr>
        <p:spPr>
          <a:xfrm>
            <a:off x="2026397" y="2847318"/>
            <a:ext cx="7393443" cy="581681"/>
          </a:xfrm>
          <a:prstGeom prst="rect">
            <a:avLst/>
          </a:prstGeom>
        </p:spPr>
        <p:txBody>
          <a:bodyPr vert="horz" lIns="360000" tIns="45720" rIns="91440" bIns="45720" rtlCol="0" anchor="ctr">
            <a:normAutofit/>
          </a:bodyPr>
          <a:lstStyle>
            <a:lvl1pPr>
              <a:defRPr sz="2600"/>
            </a:lvl1pPr>
          </a:lstStyle>
          <a:p>
            <a:r>
              <a:rPr kumimoji="1" lang="ja-JP" altLang="en-US"/>
              <a:t>タイトル</a:t>
            </a:r>
          </a:p>
        </p:txBody>
      </p:sp>
      <p:sp>
        <p:nvSpPr>
          <p:cNvPr id="33" name="テキスト プレースホルダー 14">
            <a:extLst>
              <a:ext uri="{FF2B5EF4-FFF2-40B4-BE49-F238E27FC236}">
                <a16:creationId xmlns:a16="http://schemas.microsoft.com/office/drawing/2014/main" id="{E5C059E0-C496-F037-1B78-554FB3F47F79}"/>
              </a:ext>
            </a:extLst>
          </p:cNvPr>
          <p:cNvSpPr>
            <a:spLocks noGrp="1"/>
          </p:cNvSpPr>
          <p:nvPr>
            <p:ph idx="1" hasCustomPrompt="1"/>
          </p:nvPr>
        </p:nvSpPr>
        <p:spPr>
          <a:xfrm>
            <a:off x="2026397" y="3455437"/>
            <a:ext cx="7393443" cy="365125"/>
          </a:xfrm>
          <a:prstGeom prst="rect">
            <a:avLst/>
          </a:prstGeom>
        </p:spPr>
        <p:txBody>
          <a:bodyPr vert="horz" lIns="360000" tIns="45720" rIns="91440" bIns="45720" rtlCol="0" anchor="ctr">
            <a:normAutofit/>
          </a:bodyPr>
          <a:lstStyle>
            <a:lvl1pPr>
              <a:defRPr sz="1100">
                <a:solidFill>
                  <a:schemeClr val="accent6"/>
                </a:solidFill>
              </a:defRPr>
            </a:lvl1pPr>
          </a:lstStyle>
          <a:p>
            <a:pPr lvl="0"/>
            <a:r>
              <a:rPr kumimoji="1" lang="ja-JP" altLang="en-US"/>
              <a:t>年月日</a:t>
            </a:r>
          </a:p>
        </p:txBody>
      </p:sp>
    </p:spTree>
    <p:extLst>
      <p:ext uri="{BB962C8B-B14F-4D97-AF65-F5344CB8AC3E}">
        <p14:creationId xmlns:p14="http://schemas.microsoft.com/office/powerpoint/2010/main" val="249122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3D734F-605E-6FC0-3A82-1B8E1203F1CD}"/>
              </a:ext>
            </a:extLst>
          </p:cNvPr>
          <p:cNvSpPr/>
          <p:nvPr userDrawn="1"/>
        </p:nvSpPr>
        <p:spPr>
          <a:xfrm>
            <a:off x="-12002" y="-1"/>
            <a:ext cx="5872333" cy="685298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pic>
        <p:nvPicPr>
          <p:cNvPr id="7" name="図 6" descr="屋外, 建物, 道路, 草 が含まれている画像&#10;&#10;自動的に生成された説明">
            <a:extLst>
              <a:ext uri="{FF2B5EF4-FFF2-40B4-BE49-F238E27FC236}">
                <a16:creationId xmlns:a16="http://schemas.microsoft.com/office/drawing/2014/main" id="{B7C9C142-4940-8C3B-CC7C-8D1042AB0C9A}"/>
              </a:ext>
            </a:extLst>
          </p:cNvPr>
          <p:cNvPicPr>
            <a:picLocks noChangeAspect="1"/>
          </p:cNvPicPr>
          <p:nvPr userDrawn="1"/>
        </p:nvPicPr>
        <p:blipFill>
          <a:blip r:embed="rId2"/>
          <a:srcRect r="41342"/>
          <a:stretch/>
        </p:blipFill>
        <p:spPr>
          <a:xfrm>
            <a:off x="5903874" y="0"/>
            <a:ext cx="6288531" cy="6852982"/>
          </a:xfrm>
          <a:prstGeom prst="rect">
            <a:avLst/>
          </a:prstGeom>
        </p:spPr>
      </p:pic>
      <p:pic>
        <p:nvPicPr>
          <p:cNvPr id="9" name="図 8">
            <a:extLst>
              <a:ext uri="{FF2B5EF4-FFF2-40B4-BE49-F238E27FC236}">
                <a16:creationId xmlns:a16="http://schemas.microsoft.com/office/drawing/2014/main" id="{8B304203-DB15-EF95-DAE0-A9EAD55BFED2}"/>
              </a:ext>
            </a:extLst>
          </p:cNvPr>
          <p:cNvPicPr>
            <a:picLocks noChangeAspect="1"/>
          </p:cNvPicPr>
          <p:nvPr userDrawn="1"/>
        </p:nvPicPr>
        <p:blipFill>
          <a:blip r:embed="rId3"/>
          <a:stretch>
            <a:fillRect/>
          </a:stretch>
        </p:blipFill>
        <p:spPr>
          <a:xfrm>
            <a:off x="478412" y="5802073"/>
            <a:ext cx="2209800" cy="317500"/>
          </a:xfrm>
          <a:prstGeom prst="rect">
            <a:avLst/>
          </a:prstGeom>
        </p:spPr>
      </p:pic>
      <p:sp>
        <p:nvSpPr>
          <p:cNvPr id="12" name="タイトル プレースホルダー 12">
            <a:extLst>
              <a:ext uri="{FF2B5EF4-FFF2-40B4-BE49-F238E27FC236}">
                <a16:creationId xmlns:a16="http://schemas.microsoft.com/office/drawing/2014/main" id="{DFE38888-CB5B-0B53-97CD-7AAE887D5F7B}"/>
              </a:ext>
            </a:extLst>
          </p:cNvPr>
          <p:cNvSpPr>
            <a:spLocks noGrp="1"/>
          </p:cNvSpPr>
          <p:nvPr>
            <p:ph type="title" hasCustomPrompt="1"/>
          </p:nvPr>
        </p:nvSpPr>
        <p:spPr>
          <a:xfrm>
            <a:off x="493768" y="2806252"/>
            <a:ext cx="4788000" cy="555740"/>
          </a:xfrm>
          <a:prstGeom prst="rect">
            <a:avLst/>
          </a:prstGeom>
        </p:spPr>
        <p:txBody>
          <a:bodyPr vert="horz" lIns="0" tIns="45720" rIns="91440" bIns="45720" rtlCol="0" anchor="ctr">
            <a:noAutofit/>
          </a:bodyPr>
          <a:lstStyle>
            <a:lvl1pPr>
              <a:defRPr sz="2200" b="0"/>
            </a:lvl1pPr>
          </a:lstStyle>
          <a:p>
            <a:r>
              <a:rPr kumimoji="1" lang="ja-JP" altLang="en-US" dirty="0"/>
              <a:t>タイトル</a:t>
            </a:r>
          </a:p>
        </p:txBody>
      </p:sp>
      <p:sp>
        <p:nvSpPr>
          <p:cNvPr id="13" name="テキスト プレースホルダー 14">
            <a:extLst>
              <a:ext uri="{FF2B5EF4-FFF2-40B4-BE49-F238E27FC236}">
                <a16:creationId xmlns:a16="http://schemas.microsoft.com/office/drawing/2014/main" id="{6E5BD977-9B29-C2A3-D2CC-51593DBB1256}"/>
              </a:ext>
            </a:extLst>
          </p:cNvPr>
          <p:cNvSpPr>
            <a:spLocks noGrp="1"/>
          </p:cNvSpPr>
          <p:nvPr>
            <p:ph idx="1" hasCustomPrompt="1"/>
          </p:nvPr>
        </p:nvSpPr>
        <p:spPr>
          <a:xfrm>
            <a:off x="493768" y="3551067"/>
            <a:ext cx="4788000" cy="317500"/>
          </a:xfrm>
          <a:prstGeom prst="rect">
            <a:avLst/>
          </a:prstGeom>
        </p:spPr>
        <p:txBody>
          <a:bodyPr vert="horz" lIns="0" tIns="45720" rIns="91440" bIns="45720" rtlCol="0" anchor="ctr">
            <a:noAutofit/>
          </a:bodyPr>
          <a:lstStyle>
            <a:lvl1pPr>
              <a:defRPr sz="1100">
                <a:solidFill>
                  <a:schemeClr val="accent6"/>
                </a:solidFill>
              </a:defRPr>
            </a:lvl1pPr>
          </a:lstStyle>
          <a:p>
            <a:pPr lvl="0"/>
            <a:r>
              <a:rPr kumimoji="1" lang="en-US" altLang="ja-JP" dirty="0"/>
              <a:t>XXXXX</a:t>
            </a:r>
            <a:r>
              <a:rPr kumimoji="1" lang="ja-JP" altLang="en-US" dirty="0"/>
              <a:t>年</a:t>
            </a:r>
            <a:r>
              <a:rPr kumimoji="1" lang="en-US" altLang="ja-JP" dirty="0"/>
              <a:t>XX</a:t>
            </a:r>
            <a:r>
              <a:rPr kumimoji="1" lang="ja-JP" altLang="en-US" dirty="0"/>
              <a:t>月</a:t>
            </a:r>
            <a:r>
              <a:rPr kumimoji="1" lang="en-US" altLang="ja-JP" dirty="0"/>
              <a:t>XX</a:t>
            </a:r>
            <a:r>
              <a:rPr kumimoji="1" lang="ja-JP" altLang="en-US" dirty="0"/>
              <a:t>日</a:t>
            </a:r>
          </a:p>
        </p:txBody>
      </p:sp>
      <p:cxnSp>
        <p:nvCxnSpPr>
          <p:cNvPr id="14" name="直線コネクタ 13">
            <a:extLst>
              <a:ext uri="{FF2B5EF4-FFF2-40B4-BE49-F238E27FC236}">
                <a16:creationId xmlns:a16="http://schemas.microsoft.com/office/drawing/2014/main" id="{6DA8E4F8-87CD-F542-EDC6-143200561DB5}"/>
              </a:ext>
            </a:extLst>
          </p:cNvPr>
          <p:cNvCxnSpPr>
            <a:cxnSpLocks/>
          </p:cNvCxnSpPr>
          <p:nvPr userDrawn="1"/>
        </p:nvCxnSpPr>
        <p:spPr>
          <a:xfrm>
            <a:off x="493768" y="3442177"/>
            <a:ext cx="4788000" cy="0"/>
          </a:xfrm>
          <a:prstGeom prst="line">
            <a:avLst/>
          </a:prstGeom>
          <a:ln w="12700">
            <a:gradFill>
              <a:gsLst>
                <a:gs pos="0">
                  <a:schemeClr val="accent3"/>
                </a:gs>
                <a:gs pos="50000">
                  <a:schemeClr val="accent4"/>
                </a:gs>
                <a:gs pos="100000">
                  <a:schemeClr val="accent5"/>
                </a:gs>
              </a:gsLst>
              <a:lin ang="0" scaled="0"/>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901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402D94D2-620C-39A3-DC5A-F17D984E0855}"/>
              </a:ext>
            </a:extLst>
          </p:cNvPr>
          <p:cNvPicPr>
            <a:picLocks noChangeAspect="1"/>
          </p:cNvPicPr>
          <p:nvPr userDrawn="1"/>
        </p:nvPicPr>
        <p:blipFill>
          <a:blip r:embed="rId2"/>
          <a:stretch>
            <a:fillRect/>
          </a:stretch>
        </p:blipFill>
        <p:spPr>
          <a:xfrm>
            <a:off x="657053" y="6612778"/>
            <a:ext cx="1171747" cy="168354"/>
          </a:xfrm>
          <a:prstGeom prst="rect">
            <a:avLst/>
          </a:prstGeom>
        </p:spPr>
      </p:pic>
      <p:sp>
        <p:nvSpPr>
          <p:cNvPr id="31" name="テキスト ボックス 30">
            <a:extLst>
              <a:ext uri="{FF2B5EF4-FFF2-40B4-BE49-F238E27FC236}">
                <a16:creationId xmlns:a16="http://schemas.microsoft.com/office/drawing/2014/main" id="{90CB50F4-6E63-FBFF-494B-107A2BBF0098}"/>
              </a:ext>
            </a:extLst>
          </p:cNvPr>
          <p:cNvSpPr txBox="1"/>
          <p:nvPr userDrawn="1"/>
        </p:nvSpPr>
        <p:spPr>
          <a:xfrm>
            <a:off x="9419840" y="6668317"/>
            <a:ext cx="2729023" cy="184666"/>
          </a:xfrm>
          <a:prstGeom prst="rect">
            <a:avLst/>
          </a:prstGeom>
          <a:noFill/>
        </p:spPr>
        <p:txBody>
          <a:bodyPr wrap="square" rtlCol="0" anchor="ctr">
            <a:spAutoFit/>
          </a:bodyPr>
          <a:lstStyle/>
          <a:p>
            <a:pPr algn="ctr"/>
            <a:r>
              <a:rPr kumimoji="1" lang="en" altLang="ja-JP" sz="600" b="0" i="0">
                <a:solidFill>
                  <a:schemeClr val="bg2"/>
                </a:solidFill>
                <a:latin typeface="BIZ UDGothic" panose="020B0400000000000000" pitchFamily="49" charset="-128"/>
                <a:ea typeface="BIZ UDGothic" panose="020B0400000000000000" pitchFamily="49" charset="-128"/>
              </a:rPr>
              <a:t>Copyright © 2025 Tsukuba Center Inc, All rights reserved.</a:t>
            </a:r>
            <a:endParaRPr kumimoji="1" lang="ja-JP" altLang="en-US" sz="600" b="0" i="0">
              <a:solidFill>
                <a:schemeClr val="bg2"/>
              </a:solidFill>
              <a:latin typeface="BIZ UDGothic" panose="020B0400000000000000" pitchFamily="49" charset="-128"/>
              <a:ea typeface="BIZ UDGothic" panose="020B0400000000000000" pitchFamily="49" charset="-128"/>
            </a:endParaRPr>
          </a:p>
        </p:txBody>
      </p:sp>
      <p:sp>
        <p:nvSpPr>
          <p:cNvPr id="3" name="正方形/長方形 2">
            <a:extLst>
              <a:ext uri="{FF2B5EF4-FFF2-40B4-BE49-F238E27FC236}">
                <a16:creationId xmlns:a16="http://schemas.microsoft.com/office/drawing/2014/main" id="{7BCF5EAB-5822-F56B-5690-D49A1B886AF6}"/>
              </a:ext>
            </a:extLst>
          </p:cNvPr>
          <p:cNvSpPr/>
          <p:nvPr userDrawn="1"/>
        </p:nvSpPr>
        <p:spPr>
          <a:xfrm>
            <a:off x="0" y="0"/>
            <a:ext cx="334962" cy="6858000"/>
          </a:xfrm>
          <a:prstGeom prst="rect">
            <a:avLst/>
          </a:prstGeom>
          <a:gradFill>
            <a:gsLst>
              <a:gs pos="0">
                <a:schemeClr val="accent3">
                  <a:alpha val="80000"/>
                </a:schemeClr>
              </a:gs>
              <a:gs pos="50000">
                <a:schemeClr val="accent4">
                  <a:alpha val="80000"/>
                </a:schemeClr>
              </a:gs>
              <a:gs pos="99000">
                <a:schemeClr val="accent5">
                  <a:alpha val="80034"/>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9DE2217-6412-E8AA-317F-CAD360A9B83C}"/>
              </a:ext>
            </a:extLst>
          </p:cNvPr>
          <p:cNvSpPr txBox="1"/>
          <p:nvPr userDrawn="1"/>
        </p:nvSpPr>
        <p:spPr>
          <a:xfrm>
            <a:off x="334963" y="1051356"/>
            <a:ext cx="2377428" cy="553998"/>
          </a:xfrm>
          <a:prstGeom prst="rect">
            <a:avLst/>
          </a:prstGeom>
          <a:noFill/>
        </p:spPr>
        <p:txBody>
          <a:bodyPr wrap="square" lIns="396000" rtlCol="0">
            <a:spAutoFit/>
          </a:bodyPr>
          <a:lstStyle/>
          <a:p>
            <a:pPr algn="l"/>
            <a:r>
              <a:rPr kumimoji="1" lang="en-US" altLang="ja-JP" sz="3000" b="0" i="0" spc="350" baseline="0">
                <a:solidFill>
                  <a:schemeClr val="accent1"/>
                </a:solidFill>
                <a:latin typeface="BIZ UDGothic" panose="020B0400000000000000" pitchFamily="49" charset="-128"/>
                <a:ea typeface="BIZ UDGothic" panose="020B0400000000000000" pitchFamily="49" charset="-128"/>
              </a:rPr>
              <a:t>AGENDA</a:t>
            </a:r>
            <a:endParaRPr kumimoji="1" lang="ja-JP" altLang="en-US" sz="3000" b="0" i="0" spc="350" baseline="0">
              <a:solidFill>
                <a:schemeClr val="accent1"/>
              </a:solidFill>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221354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32" name="タイトル プレースホルダー 12">
            <a:extLst>
              <a:ext uri="{FF2B5EF4-FFF2-40B4-BE49-F238E27FC236}">
                <a16:creationId xmlns:a16="http://schemas.microsoft.com/office/drawing/2014/main" id="{3B2CDA79-44F8-8D08-2651-F8EECD50E819}"/>
              </a:ext>
            </a:extLst>
          </p:cNvPr>
          <p:cNvSpPr>
            <a:spLocks noGrp="1"/>
          </p:cNvSpPr>
          <p:nvPr>
            <p:ph type="title" hasCustomPrompt="1"/>
          </p:nvPr>
        </p:nvSpPr>
        <p:spPr>
          <a:xfrm>
            <a:off x="4280803" y="3186285"/>
            <a:ext cx="7393443" cy="581681"/>
          </a:xfrm>
          <a:prstGeom prst="rect">
            <a:avLst/>
          </a:prstGeom>
        </p:spPr>
        <p:txBody>
          <a:bodyPr vert="horz" lIns="0" tIns="45720" rIns="91440" bIns="45720" rtlCol="0" anchor="ctr">
            <a:normAutofit/>
          </a:bodyPr>
          <a:lstStyle>
            <a:lvl1pPr>
              <a:defRPr sz="2200">
                <a:solidFill>
                  <a:schemeClr val="tx1"/>
                </a:solidFill>
              </a:defRPr>
            </a:lvl1pPr>
          </a:lstStyle>
          <a:p>
            <a:r>
              <a:rPr kumimoji="1" lang="ja-JP" altLang="en-US"/>
              <a:t>中表紙</a:t>
            </a:r>
          </a:p>
        </p:txBody>
      </p:sp>
      <p:sp>
        <p:nvSpPr>
          <p:cNvPr id="33" name="テキスト プレースホルダー 14">
            <a:extLst>
              <a:ext uri="{FF2B5EF4-FFF2-40B4-BE49-F238E27FC236}">
                <a16:creationId xmlns:a16="http://schemas.microsoft.com/office/drawing/2014/main" id="{E5C059E0-C496-F037-1B78-554FB3F47F79}"/>
              </a:ext>
            </a:extLst>
          </p:cNvPr>
          <p:cNvSpPr>
            <a:spLocks noGrp="1"/>
          </p:cNvSpPr>
          <p:nvPr>
            <p:ph idx="1" hasCustomPrompt="1"/>
          </p:nvPr>
        </p:nvSpPr>
        <p:spPr>
          <a:xfrm>
            <a:off x="2728817" y="2278529"/>
            <a:ext cx="1151725" cy="920456"/>
          </a:xfrm>
          <a:prstGeom prst="rect">
            <a:avLst/>
          </a:prstGeom>
        </p:spPr>
        <p:txBody>
          <a:bodyPr vert="horz" lIns="0" tIns="45720" rIns="0" bIns="45720" rtlCol="0" anchor="ctr">
            <a:noAutofit/>
          </a:bodyPr>
          <a:lstStyle>
            <a:lvl1pPr algn="r">
              <a:defRPr sz="6000">
                <a:solidFill>
                  <a:schemeClr val="accent1"/>
                </a:solidFill>
              </a:defRPr>
            </a:lvl1pPr>
          </a:lstStyle>
          <a:p>
            <a:pPr lvl="0"/>
            <a:r>
              <a:rPr kumimoji="1" lang="en-US" altLang="ja-JP"/>
              <a:t>1</a:t>
            </a:r>
            <a:endParaRPr kumimoji="1" lang="ja-JP" altLang="en-US"/>
          </a:p>
        </p:txBody>
      </p:sp>
      <p:sp>
        <p:nvSpPr>
          <p:cNvPr id="2" name="正方形/長方形 1">
            <a:extLst>
              <a:ext uri="{FF2B5EF4-FFF2-40B4-BE49-F238E27FC236}">
                <a16:creationId xmlns:a16="http://schemas.microsoft.com/office/drawing/2014/main" id="{3C68EE41-7946-5EEC-B36C-13295DA71B4D}"/>
              </a:ext>
            </a:extLst>
          </p:cNvPr>
          <p:cNvSpPr/>
          <p:nvPr userDrawn="1"/>
        </p:nvSpPr>
        <p:spPr>
          <a:xfrm>
            <a:off x="-24276" y="6519225"/>
            <a:ext cx="12231974" cy="338775"/>
          </a:xfrm>
          <a:prstGeom prst="rect">
            <a:avLst/>
          </a:prstGeom>
          <a:gradFill>
            <a:gsLst>
              <a:gs pos="0">
                <a:schemeClr val="accent3">
                  <a:alpha val="80000"/>
                </a:schemeClr>
              </a:gs>
              <a:gs pos="50000">
                <a:schemeClr val="accent4">
                  <a:alpha val="80000"/>
                </a:schemeClr>
              </a:gs>
              <a:gs pos="99000">
                <a:schemeClr val="accent5">
                  <a:alpha val="80034"/>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89D828FF-3BFC-33E8-F1F1-762CDCCF53DA}"/>
              </a:ext>
            </a:extLst>
          </p:cNvPr>
          <p:cNvSpPr/>
          <p:nvPr userDrawn="1"/>
        </p:nvSpPr>
        <p:spPr>
          <a:xfrm>
            <a:off x="-24276" y="-8092"/>
            <a:ext cx="12231974" cy="365125"/>
          </a:xfrm>
          <a:prstGeom prst="rect">
            <a:avLst/>
          </a:prstGeom>
          <a:gradFill>
            <a:gsLst>
              <a:gs pos="0">
                <a:schemeClr val="accent3">
                  <a:alpha val="80000"/>
                </a:schemeClr>
              </a:gs>
              <a:gs pos="50000">
                <a:schemeClr val="accent4">
                  <a:alpha val="80000"/>
                </a:schemeClr>
              </a:gs>
              <a:gs pos="99000">
                <a:schemeClr val="accent5">
                  <a:alpha val="80034"/>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7B81882D-0110-CF0D-1A8F-A93FC31C1CB9}"/>
              </a:ext>
            </a:extLst>
          </p:cNvPr>
          <p:cNvCxnSpPr>
            <a:cxnSpLocks/>
          </p:cNvCxnSpPr>
          <p:nvPr userDrawn="1"/>
        </p:nvCxnSpPr>
        <p:spPr>
          <a:xfrm flipH="1">
            <a:off x="3304679" y="2552588"/>
            <a:ext cx="1151725" cy="1186626"/>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9" name="図 8">
            <a:extLst>
              <a:ext uri="{FF2B5EF4-FFF2-40B4-BE49-F238E27FC236}">
                <a16:creationId xmlns:a16="http://schemas.microsoft.com/office/drawing/2014/main" id="{50CF772A-4185-871E-6738-5EDB5591E181}"/>
              </a:ext>
            </a:extLst>
          </p:cNvPr>
          <p:cNvPicPr>
            <a:picLocks noChangeAspect="1"/>
          </p:cNvPicPr>
          <p:nvPr userDrawn="1"/>
        </p:nvPicPr>
        <p:blipFill>
          <a:blip r:embed="rId2"/>
          <a:stretch>
            <a:fillRect/>
          </a:stretch>
        </p:blipFill>
        <p:spPr>
          <a:xfrm>
            <a:off x="334963" y="6621956"/>
            <a:ext cx="1104900" cy="165100"/>
          </a:xfrm>
          <a:prstGeom prst="rect">
            <a:avLst/>
          </a:prstGeom>
        </p:spPr>
      </p:pic>
    </p:spTree>
    <p:extLst>
      <p:ext uri="{BB962C8B-B14F-4D97-AF65-F5344CB8AC3E}">
        <p14:creationId xmlns:p14="http://schemas.microsoft.com/office/powerpoint/2010/main" val="219948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汎用ページ">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2389D2A-4666-70B7-95AA-EE7F2DA7C08B}"/>
              </a:ext>
            </a:extLst>
          </p:cNvPr>
          <p:cNvSpPr/>
          <p:nvPr userDrawn="1"/>
        </p:nvSpPr>
        <p:spPr>
          <a:xfrm>
            <a:off x="334963" y="-9496"/>
            <a:ext cx="50800" cy="432000"/>
          </a:xfrm>
          <a:prstGeom prst="rect">
            <a:avLst/>
          </a:prstGeom>
          <a:gradFill>
            <a:gsLst>
              <a:gs pos="0">
                <a:schemeClr val="accent3"/>
              </a:gs>
              <a:gs pos="50000">
                <a:schemeClr val="accent4"/>
              </a:gs>
              <a:gs pos="100000">
                <a:schemeClr val="accent5"/>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1E95581B-335A-F3EE-1A67-211BB3092E45}"/>
              </a:ext>
            </a:extLst>
          </p:cNvPr>
          <p:cNvSpPr/>
          <p:nvPr userDrawn="1"/>
        </p:nvSpPr>
        <p:spPr>
          <a:xfrm>
            <a:off x="0" y="6610043"/>
            <a:ext cx="12192000" cy="247957"/>
          </a:xfrm>
          <a:prstGeom prst="rect">
            <a:avLst/>
          </a:prstGeom>
          <a:gradFill>
            <a:gsLst>
              <a:gs pos="0">
                <a:schemeClr val="accent3">
                  <a:alpha val="80000"/>
                </a:schemeClr>
              </a:gs>
              <a:gs pos="50000">
                <a:schemeClr val="accent4">
                  <a:alpha val="80000"/>
                </a:schemeClr>
              </a:gs>
              <a:gs pos="99000">
                <a:schemeClr val="accent5">
                  <a:alpha val="80034"/>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86FF62C3-5FBA-1A98-D2A2-FDF42E12043A}"/>
              </a:ext>
            </a:extLst>
          </p:cNvPr>
          <p:cNvPicPr>
            <a:picLocks noChangeAspect="1"/>
          </p:cNvPicPr>
          <p:nvPr userDrawn="1"/>
        </p:nvPicPr>
        <p:blipFill>
          <a:blip r:embed="rId2"/>
          <a:stretch>
            <a:fillRect/>
          </a:stretch>
        </p:blipFill>
        <p:spPr>
          <a:xfrm>
            <a:off x="334963" y="6640933"/>
            <a:ext cx="1104900" cy="165100"/>
          </a:xfrm>
          <a:prstGeom prst="rect">
            <a:avLst/>
          </a:prstGeom>
        </p:spPr>
      </p:pic>
      <p:sp>
        <p:nvSpPr>
          <p:cNvPr id="4" name="テキスト ボックス 3">
            <a:extLst>
              <a:ext uri="{FF2B5EF4-FFF2-40B4-BE49-F238E27FC236}">
                <a16:creationId xmlns:a16="http://schemas.microsoft.com/office/drawing/2014/main" id="{A9F34B6E-9604-8849-B9D6-737942458247}"/>
              </a:ext>
            </a:extLst>
          </p:cNvPr>
          <p:cNvSpPr txBox="1"/>
          <p:nvPr userDrawn="1"/>
        </p:nvSpPr>
        <p:spPr>
          <a:xfrm>
            <a:off x="4735884" y="6639741"/>
            <a:ext cx="2729023" cy="184666"/>
          </a:xfrm>
          <a:prstGeom prst="rect">
            <a:avLst/>
          </a:prstGeom>
          <a:noFill/>
        </p:spPr>
        <p:txBody>
          <a:bodyPr wrap="square" rtlCol="0" anchor="ctr">
            <a:spAutoFit/>
          </a:bodyPr>
          <a:lstStyle/>
          <a:p>
            <a:pPr algn="ctr"/>
            <a:r>
              <a:rPr kumimoji="1" lang="en-US" altLang="ja-JP" sz="600" b="0" i="0" dirty="0">
                <a:solidFill>
                  <a:schemeClr val="bg2"/>
                </a:solidFill>
                <a:latin typeface="BIZ UDGothic" panose="020B0400000000000000" pitchFamily="49" charset="-128"/>
                <a:ea typeface="BIZ UDGothic" panose="020B0400000000000000" pitchFamily="49" charset="-128"/>
              </a:rPr>
              <a:t>TCI</a:t>
            </a:r>
            <a:r>
              <a:rPr kumimoji="1" lang="ja-JP" altLang="en-US" sz="600" b="0" i="0" dirty="0">
                <a:solidFill>
                  <a:schemeClr val="bg2"/>
                </a:solidFill>
                <a:latin typeface="BIZ UDGothic" panose="020B0400000000000000" pitchFamily="49" charset="-128"/>
                <a:ea typeface="BIZ UDGothic" panose="020B0400000000000000" pitchFamily="49" charset="-128"/>
              </a:rPr>
              <a:t> </a:t>
            </a:r>
            <a:r>
              <a:rPr kumimoji="1" lang="en-US" altLang="ja-JP" sz="600" b="0" i="0" dirty="0">
                <a:solidFill>
                  <a:schemeClr val="bg2"/>
                </a:solidFill>
                <a:latin typeface="BIZ UDGothic" panose="020B0400000000000000" pitchFamily="49" charset="-128"/>
                <a:ea typeface="BIZ UDGothic" panose="020B0400000000000000" pitchFamily="49" charset="-128"/>
              </a:rPr>
              <a:t>Venture</a:t>
            </a:r>
            <a:r>
              <a:rPr kumimoji="1" lang="ja-JP" altLang="en-US" sz="600" b="0" i="0" dirty="0">
                <a:solidFill>
                  <a:schemeClr val="bg2"/>
                </a:solidFill>
                <a:latin typeface="BIZ UDGothic" panose="020B0400000000000000" pitchFamily="49" charset="-128"/>
                <a:ea typeface="BIZ UDGothic" panose="020B0400000000000000" pitchFamily="49" charset="-128"/>
              </a:rPr>
              <a:t> </a:t>
            </a:r>
            <a:r>
              <a:rPr kumimoji="1" lang="en-US" altLang="ja-JP" sz="600" b="0" i="0" dirty="0">
                <a:solidFill>
                  <a:schemeClr val="bg2"/>
                </a:solidFill>
                <a:latin typeface="BIZ UDGothic" panose="020B0400000000000000" pitchFamily="49" charset="-128"/>
                <a:ea typeface="BIZ UDGothic" panose="020B0400000000000000" pitchFamily="49" charset="-128"/>
              </a:rPr>
              <a:t>Award</a:t>
            </a:r>
            <a:r>
              <a:rPr kumimoji="1" lang="ja-JP" altLang="en-US" sz="600" b="0" i="0" dirty="0">
                <a:solidFill>
                  <a:schemeClr val="bg2"/>
                </a:solidFill>
                <a:latin typeface="BIZ UDGothic" panose="020B0400000000000000" pitchFamily="49" charset="-128"/>
                <a:ea typeface="BIZ UDGothic" panose="020B0400000000000000" pitchFamily="49" charset="-128"/>
              </a:rPr>
              <a:t> </a:t>
            </a:r>
            <a:r>
              <a:rPr kumimoji="1" lang="en-US" altLang="ja-JP" sz="600" b="0" i="0" dirty="0">
                <a:solidFill>
                  <a:schemeClr val="bg2"/>
                </a:solidFill>
                <a:latin typeface="BIZ UDGothic" panose="020B0400000000000000" pitchFamily="49" charset="-128"/>
                <a:ea typeface="BIZ UDGothic" panose="020B0400000000000000" pitchFamily="49" charset="-128"/>
              </a:rPr>
              <a:t>2025</a:t>
            </a:r>
            <a:endParaRPr kumimoji="1" lang="ja-JP" altLang="en-US" sz="600" b="0" i="0" dirty="0">
              <a:solidFill>
                <a:schemeClr val="bg2"/>
              </a:solidFill>
              <a:latin typeface="BIZ UDGothic" panose="020B0400000000000000" pitchFamily="49" charset="-128"/>
              <a:ea typeface="BIZ UDGothic" panose="020B0400000000000000" pitchFamily="49" charset="-128"/>
            </a:endParaRPr>
          </a:p>
        </p:txBody>
      </p:sp>
      <p:sp>
        <p:nvSpPr>
          <p:cNvPr id="6" name="タイトル プレースホルダー 12">
            <a:extLst>
              <a:ext uri="{FF2B5EF4-FFF2-40B4-BE49-F238E27FC236}">
                <a16:creationId xmlns:a16="http://schemas.microsoft.com/office/drawing/2014/main" id="{2D517998-2D38-6F3B-7AA7-888A680B72F2}"/>
              </a:ext>
            </a:extLst>
          </p:cNvPr>
          <p:cNvSpPr>
            <a:spLocks noGrp="1"/>
          </p:cNvSpPr>
          <p:nvPr>
            <p:ph type="title" hasCustomPrompt="1"/>
          </p:nvPr>
        </p:nvSpPr>
        <p:spPr>
          <a:xfrm>
            <a:off x="385763" y="0"/>
            <a:ext cx="11471274" cy="419100"/>
          </a:xfrm>
          <a:prstGeom prst="rect">
            <a:avLst/>
          </a:prstGeom>
        </p:spPr>
        <p:txBody>
          <a:bodyPr vert="horz" lIns="108000" tIns="45720" rIns="91440" bIns="0" rtlCol="0" anchor="b">
            <a:noAutofit/>
          </a:bodyPr>
          <a:lstStyle>
            <a:lvl1pPr>
              <a:defRPr sz="1600"/>
            </a:lvl1pPr>
          </a:lstStyle>
          <a:p>
            <a:r>
              <a:rPr kumimoji="1" lang="ja-JP" altLang="en-US"/>
              <a:t>タイトル</a:t>
            </a:r>
          </a:p>
        </p:txBody>
      </p:sp>
      <p:sp>
        <p:nvSpPr>
          <p:cNvPr id="7" name="スライド番号プレースホルダー 8">
            <a:extLst>
              <a:ext uri="{FF2B5EF4-FFF2-40B4-BE49-F238E27FC236}">
                <a16:creationId xmlns:a16="http://schemas.microsoft.com/office/drawing/2014/main" id="{3CD34BD8-9C87-90AC-FDC5-199B7DC6B048}"/>
              </a:ext>
            </a:extLst>
          </p:cNvPr>
          <p:cNvSpPr>
            <a:spLocks noGrp="1"/>
          </p:cNvSpPr>
          <p:nvPr>
            <p:ph type="sldNum" sz="quarter" idx="4"/>
          </p:nvPr>
        </p:nvSpPr>
        <p:spPr>
          <a:xfrm>
            <a:off x="11165983" y="6555792"/>
            <a:ext cx="1026017" cy="365125"/>
          </a:xfrm>
          <a:prstGeom prst="rect">
            <a:avLst/>
          </a:prstGeom>
        </p:spPr>
        <p:txBody>
          <a:bodyPr vert="horz" lIns="91440" tIns="45720" rIns="91440" bIns="45720" rtlCol="0" anchor="ctr"/>
          <a:lstStyle>
            <a:lvl1pPr algn="r">
              <a:defRPr sz="800" b="0" i="0">
                <a:solidFill>
                  <a:schemeClr val="bg2"/>
                </a:solidFill>
                <a:latin typeface="BIZ UDGothic" panose="020B0400000000000000" pitchFamily="49" charset="-128"/>
                <a:ea typeface="BIZ UDGothic" panose="020B0400000000000000" pitchFamily="49" charset="-128"/>
              </a:defRPr>
            </a:lvl1pPr>
          </a:lstStyle>
          <a:p>
            <a:fld id="{7F28D174-4E16-8842-BC8C-F457D556E161}" type="slidenum">
              <a:rPr lang="ja-JP" altLang="en-US" smtClean="0"/>
              <a:pPr/>
              <a:t>‹#›</a:t>
            </a:fld>
            <a:endParaRPr lang="ja-JP" altLang="en-US"/>
          </a:p>
        </p:txBody>
      </p:sp>
      <p:sp>
        <p:nvSpPr>
          <p:cNvPr id="5" name="テキスト プレースホルダー 14">
            <a:extLst>
              <a:ext uri="{FF2B5EF4-FFF2-40B4-BE49-F238E27FC236}">
                <a16:creationId xmlns:a16="http://schemas.microsoft.com/office/drawing/2014/main" id="{EED5DECD-DE5A-108F-32F9-44A3DEDA2394}"/>
              </a:ext>
            </a:extLst>
          </p:cNvPr>
          <p:cNvSpPr>
            <a:spLocks noGrp="1"/>
          </p:cNvSpPr>
          <p:nvPr>
            <p:ph idx="1" hasCustomPrompt="1"/>
          </p:nvPr>
        </p:nvSpPr>
        <p:spPr>
          <a:xfrm>
            <a:off x="334961" y="586740"/>
            <a:ext cx="11522076" cy="736033"/>
          </a:xfrm>
          <a:prstGeom prst="rect">
            <a:avLst/>
          </a:prstGeom>
        </p:spPr>
        <p:txBody>
          <a:bodyPr vert="horz" lIns="216000" tIns="36000" rIns="91440" bIns="36000" rtlCol="0" anchor="t">
            <a:noAutofit/>
          </a:bodyPr>
          <a:lstStyle>
            <a:lvl1pPr marL="11112" indent="0">
              <a:spcBef>
                <a:spcPts val="1500"/>
              </a:spcBef>
              <a:buClr>
                <a:schemeClr val="accent2"/>
              </a:buClr>
              <a:buSzPct val="80000"/>
              <a:buFont typeface="Wingdings" pitchFamily="2" charset="2"/>
              <a:buNone/>
              <a:tabLst/>
              <a:defRPr sz="2000" b="1">
                <a:solidFill>
                  <a:schemeClr val="accent2"/>
                </a:solidFill>
              </a:defRPr>
            </a:lvl1pPr>
          </a:lstStyle>
          <a:p>
            <a:pPr lvl="0"/>
            <a:r>
              <a:rPr kumimoji="1" lang="ja-JP" altLang="en-US" dirty="0"/>
              <a:t>キーメッセージとなる内容を１～２行程度で説明</a:t>
            </a:r>
            <a:endParaRPr kumimoji="1" lang="en-US" altLang="ja-JP" dirty="0"/>
          </a:p>
        </p:txBody>
      </p:sp>
      <p:sp>
        <p:nvSpPr>
          <p:cNvPr id="10" name="テキスト プレースホルダー 9">
            <a:extLst>
              <a:ext uri="{FF2B5EF4-FFF2-40B4-BE49-F238E27FC236}">
                <a16:creationId xmlns:a16="http://schemas.microsoft.com/office/drawing/2014/main" id="{363F17C0-3ECD-8698-947E-DCB8C7AE30BB}"/>
              </a:ext>
            </a:extLst>
          </p:cNvPr>
          <p:cNvSpPr>
            <a:spLocks noGrp="1"/>
          </p:cNvSpPr>
          <p:nvPr>
            <p:ph type="body" sz="quarter" idx="10" hasCustomPrompt="1"/>
          </p:nvPr>
        </p:nvSpPr>
        <p:spPr>
          <a:xfrm>
            <a:off x="334962" y="1624014"/>
            <a:ext cx="5586443" cy="329074"/>
          </a:xfrm>
          <a:prstGeom prst="rect">
            <a:avLst/>
          </a:prstGeom>
        </p:spPr>
        <p:txBody>
          <a:bodyPr/>
          <a:lstStyle>
            <a:lvl1pPr algn="ctr">
              <a:defRPr sz="1600">
                <a:solidFill>
                  <a:schemeClr val="tx2"/>
                </a:solidFill>
              </a:defRPr>
            </a:lvl1pPr>
          </a:lstStyle>
          <a:p>
            <a:pPr lvl="0"/>
            <a:r>
              <a:rPr kumimoji="1" lang="ja-JP" altLang="en-US"/>
              <a:t>サブトピック①を記入</a:t>
            </a:r>
          </a:p>
        </p:txBody>
      </p:sp>
      <p:sp>
        <p:nvSpPr>
          <p:cNvPr id="11" name="テキスト プレースホルダー 9">
            <a:extLst>
              <a:ext uri="{FF2B5EF4-FFF2-40B4-BE49-F238E27FC236}">
                <a16:creationId xmlns:a16="http://schemas.microsoft.com/office/drawing/2014/main" id="{0B8095D9-42B0-1784-1E6F-A0CE74601F28}"/>
              </a:ext>
            </a:extLst>
          </p:cNvPr>
          <p:cNvSpPr>
            <a:spLocks noGrp="1"/>
          </p:cNvSpPr>
          <p:nvPr>
            <p:ph type="body" sz="quarter" idx="11" hasCustomPrompt="1"/>
          </p:nvPr>
        </p:nvSpPr>
        <p:spPr>
          <a:xfrm>
            <a:off x="6276728" y="1624014"/>
            <a:ext cx="5586443" cy="329074"/>
          </a:xfrm>
          <a:prstGeom prst="rect">
            <a:avLst/>
          </a:prstGeom>
        </p:spPr>
        <p:txBody>
          <a:bodyPr/>
          <a:lstStyle>
            <a:lvl1pPr algn="ctr">
              <a:defRPr sz="1600">
                <a:solidFill>
                  <a:schemeClr val="tx2"/>
                </a:solidFill>
              </a:defRPr>
            </a:lvl1pPr>
          </a:lstStyle>
          <a:p>
            <a:pPr lvl="0"/>
            <a:r>
              <a:rPr kumimoji="1" lang="ja-JP" altLang="en-US"/>
              <a:t>サブトピック②を記入</a:t>
            </a:r>
          </a:p>
        </p:txBody>
      </p:sp>
    </p:spTree>
    <p:extLst>
      <p:ext uri="{BB962C8B-B14F-4D97-AF65-F5344CB8AC3E}">
        <p14:creationId xmlns:p14="http://schemas.microsoft.com/office/powerpoint/2010/main" val="2014331459"/>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orient="horz" pos="2160" userDrawn="1">
          <p15:clr>
            <a:srgbClr val="FBAE40"/>
          </p15:clr>
        </p15:guide>
        <p15:guide id="5" orient="horz" pos="1321" userDrawn="1">
          <p15:clr>
            <a:srgbClr val="FBAE40"/>
          </p15:clr>
        </p15:guide>
        <p15:guide id="6" orient="horz" pos="397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タイトル 氏名あり">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9616F60-FD02-4282-8C62-6235A8801BD7}"/>
              </a:ext>
            </a:extLst>
          </p:cNvPr>
          <p:cNvSpPr/>
          <p:nvPr userDrawn="1"/>
        </p:nvSpPr>
        <p:spPr>
          <a:xfrm>
            <a:off x="537802" y="5324701"/>
            <a:ext cx="45718" cy="10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スライド番号プレースホルダー 5">
            <a:extLst>
              <a:ext uri="{FF2B5EF4-FFF2-40B4-BE49-F238E27FC236}">
                <a16:creationId xmlns:a16="http://schemas.microsoft.com/office/drawing/2014/main" id="{C0812218-A65A-46E8-B407-3DAF0C98FF9D}"/>
              </a:ext>
            </a:extLst>
          </p:cNvPr>
          <p:cNvSpPr>
            <a:spLocks noGrp="1"/>
          </p:cNvSpPr>
          <p:nvPr>
            <p:ph type="sldNum" sz="quarter" idx="4"/>
          </p:nvPr>
        </p:nvSpPr>
        <p:spPr>
          <a:xfrm>
            <a:off x="11066190" y="6492878"/>
            <a:ext cx="1109609"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fld id="{652AE7A0-B274-4AD2-A86F-1F9EDE300C1C}" type="slidenum">
              <a:rPr lang="ja-JP" altLang="en-US" smtClean="0"/>
              <a:pPr/>
              <a:t>‹#›</a:t>
            </a:fld>
            <a:endParaRPr lang="ja-JP" altLang="en-US"/>
          </a:p>
        </p:txBody>
      </p:sp>
      <p:sp>
        <p:nvSpPr>
          <p:cNvPr id="5" name="テキスト プレースホルダー 4">
            <a:extLst>
              <a:ext uri="{FF2B5EF4-FFF2-40B4-BE49-F238E27FC236}">
                <a16:creationId xmlns:a16="http://schemas.microsoft.com/office/drawing/2014/main" id="{2DAB53C5-4887-539C-6ADC-862AF864A851}"/>
              </a:ext>
            </a:extLst>
          </p:cNvPr>
          <p:cNvSpPr>
            <a:spLocks noGrp="1"/>
          </p:cNvSpPr>
          <p:nvPr>
            <p:ph type="body" sz="quarter" idx="15" hasCustomPrompt="1"/>
          </p:nvPr>
        </p:nvSpPr>
        <p:spPr>
          <a:xfrm>
            <a:off x="490538" y="2812539"/>
            <a:ext cx="8480934" cy="487362"/>
          </a:xfrm>
          <a:prstGeom prst="rect">
            <a:avLst/>
          </a:prstGeom>
        </p:spPr>
        <p:txBody>
          <a:bodyPr/>
          <a:lstStyle>
            <a:lvl1pPr>
              <a:defRPr sz="3000" b="1">
                <a:solidFill>
                  <a:srgbClr val="035B82"/>
                </a:solidFill>
              </a:defRPr>
            </a:lvl1pPr>
          </a:lstStyle>
          <a:p>
            <a:pPr lvl="0"/>
            <a:r>
              <a:rPr kumimoji="1" lang="ja-JP" altLang="en-US" dirty="0"/>
              <a:t>発表タイトル（シーズ名）を記載してください</a:t>
            </a:r>
          </a:p>
        </p:txBody>
      </p:sp>
      <p:sp>
        <p:nvSpPr>
          <p:cNvPr id="7" name="テキスト プレースホルダー 6">
            <a:extLst>
              <a:ext uri="{FF2B5EF4-FFF2-40B4-BE49-F238E27FC236}">
                <a16:creationId xmlns:a16="http://schemas.microsoft.com/office/drawing/2014/main" id="{F4D0A258-E35D-3C92-BEF3-10E49E2BBE2C}"/>
              </a:ext>
            </a:extLst>
          </p:cNvPr>
          <p:cNvSpPr>
            <a:spLocks noGrp="1"/>
          </p:cNvSpPr>
          <p:nvPr>
            <p:ph type="body" sz="quarter" idx="16" hasCustomPrompt="1"/>
          </p:nvPr>
        </p:nvSpPr>
        <p:spPr>
          <a:xfrm>
            <a:off x="733367" y="5350353"/>
            <a:ext cx="3217533" cy="230188"/>
          </a:xfrm>
          <a:prstGeom prst="rect">
            <a:avLst/>
          </a:prstGeom>
        </p:spPr>
        <p:txBody>
          <a:bodyPr anchor="ctr"/>
          <a:lstStyle>
            <a:lvl1pPr>
              <a:defRPr sz="1400">
                <a:solidFill>
                  <a:schemeClr val="tx1"/>
                </a:solidFill>
                <a:latin typeface="BIZ UDゴシック" panose="020B0400000000000000" pitchFamily="49" charset="-128"/>
                <a:ea typeface="BIZ UDゴシック" panose="020B0400000000000000" pitchFamily="49" charset="-128"/>
              </a:defRPr>
            </a:lvl1pPr>
            <a:lvl2pPr>
              <a:defRPr>
                <a:latin typeface="BIZ UDゴシック" panose="020B0400000000000000" pitchFamily="49" charset="-128"/>
                <a:ea typeface="BIZ UDゴシック" panose="020B0400000000000000" pitchFamily="49" charset="-128"/>
              </a:defRPr>
            </a:lvl2pPr>
            <a:lvl3pPr>
              <a:defRPr>
                <a:latin typeface="BIZ UDゴシック" panose="020B0400000000000000" pitchFamily="49" charset="-128"/>
                <a:ea typeface="BIZ UDゴシック" panose="020B0400000000000000" pitchFamily="49" charset="-128"/>
              </a:defRPr>
            </a:lvl3pPr>
            <a:lvl4pPr>
              <a:defRPr>
                <a:latin typeface="BIZ UDゴシック" panose="020B0400000000000000" pitchFamily="49" charset="-128"/>
                <a:ea typeface="BIZ UDゴシック" panose="020B0400000000000000" pitchFamily="49" charset="-128"/>
              </a:defRPr>
            </a:lvl4pPr>
            <a:lvl5pPr>
              <a:defRPr>
                <a:latin typeface="BIZ UDゴシック" panose="020B0400000000000000" pitchFamily="49" charset="-128"/>
                <a:ea typeface="BIZ UDゴシック" panose="020B0400000000000000" pitchFamily="49" charset="-128"/>
              </a:defRPr>
            </a:lvl5pPr>
          </a:lstStyle>
          <a:p>
            <a:pPr lvl="0"/>
            <a:r>
              <a:rPr kumimoji="1" lang="ja-JP" altLang="en-US" dirty="0"/>
              <a:t>所属先の組織名を記載してください</a:t>
            </a:r>
          </a:p>
        </p:txBody>
      </p:sp>
      <p:sp>
        <p:nvSpPr>
          <p:cNvPr id="8" name="テキスト プレースホルダー 6">
            <a:extLst>
              <a:ext uri="{FF2B5EF4-FFF2-40B4-BE49-F238E27FC236}">
                <a16:creationId xmlns:a16="http://schemas.microsoft.com/office/drawing/2014/main" id="{D22CFC3F-B747-20B4-84A1-2D52D99BF127}"/>
              </a:ext>
            </a:extLst>
          </p:cNvPr>
          <p:cNvSpPr>
            <a:spLocks noGrp="1"/>
          </p:cNvSpPr>
          <p:nvPr>
            <p:ph type="body" sz="quarter" idx="17" hasCustomPrompt="1"/>
          </p:nvPr>
        </p:nvSpPr>
        <p:spPr>
          <a:xfrm>
            <a:off x="730495" y="5689084"/>
            <a:ext cx="3217533" cy="230188"/>
          </a:xfrm>
          <a:prstGeom prst="rect">
            <a:avLst/>
          </a:prstGeom>
        </p:spPr>
        <p:txBody>
          <a:bodyPr anchor="ctr"/>
          <a:lstStyle>
            <a:lvl1pPr>
              <a:defRPr sz="1400">
                <a:solidFill>
                  <a:schemeClr val="tx1"/>
                </a:solidFill>
                <a:latin typeface="BIZ UDゴシック" panose="020B0400000000000000" pitchFamily="49" charset="-128"/>
                <a:ea typeface="BIZ UDゴシック" panose="020B0400000000000000" pitchFamily="49" charset="-128"/>
              </a:defRPr>
            </a:lvl1pPr>
            <a:lvl2pPr>
              <a:defRPr>
                <a:latin typeface="BIZ UDゴシック" panose="020B0400000000000000" pitchFamily="49" charset="-128"/>
                <a:ea typeface="BIZ UDゴシック" panose="020B0400000000000000" pitchFamily="49" charset="-128"/>
              </a:defRPr>
            </a:lvl2pPr>
            <a:lvl3pPr>
              <a:defRPr>
                <a:latin typeface="BIZ UDゴシック" panose="020B0400000000000000" pitchFamily="49" charset="-128"/>
                <a:ea typeface="BIZ UDゴシック" panose="020B0400000000000000" pitchFamily="49" charset="-128"/>
              </a:defRPr>
            </a:lvl3pPr>
            <a:lvl4pPr>
              <a:defRPr>
                <a:latin typeface="BIZ UDゴシック" panose="020B0400000000000000" pitchFamily="49" charset="-128"/>
                <a:ea typeface="BIZ UDゴシック" panose="020B0400000000000000" pitchFamily="49" charset="-128"/>
              </a:defRPr>
            </a:lvl4pPr>
            <a:lvl5pPr>
              <a:defRPr>
                <a:latin typeface="BIZ UDゴシック" panose="020B0400000000000000" pitchFamily="49" charset="-128"/>
                <a:ea typeface="BIZ UDゴシック" panose="020B0400000000000000" pitchFamily="49" charset="-128"/>
              </a:defRPr>
            </a:lvl5pPr>
          </a:lstStyle>
          <a:p>
            <a:pPr lvl="0"/>
            <a:r>
              <a:rPr kumimoji="1" lang="ja-JP" altLang="en-US" dirty="0"/>
              <a:t>所属先の役職を記載してください</a:t>
            </a:r>
          </a:p>
        </p:txBody>
      </p:sp>
      <p:sp>
        <p:nvSpPr>
          <p:cNvPr id="10" name="テキスト プレースホルダー 6">
            <a:extLst>
              <a:ext uri="{FF2B5EF4-FFF2-40B4-BE49-F238E27FC236}">
                <a16:creationId xmlns:a16="http://schemas.microsoft.com/office/drawing/2014/main" id="{C187FCA1-8027-8707-8EBE-27B81E60893E}"/>
              </a:ext>
            </a:extLst>
          </p:cNvPr>
          <p:cNvSpPr>
            <a:spLocks noGrp="1"/>
          </p:cNvSpPr>
          <p:nvPr>
            <p:ph type="body" sz="quarter" idx="18" hasCustomPrompt="1"/>
          </p:nvPr>
        </p:nvSpPr>
        <p:spPr>
          <a:xfrm>
            <a:off x="727319" y="6027814"/>
            <a:ext cx="4341838" cy="357470"/>
          </a:xfrm>
          <a:prstGeom prst="rect">
            <a:avLst/>
          </a:prstGeom>
        </p:spPr>
        <p:txBody>
          <a:bodyPr anchor="ctr"/>
          <a:lstStyle>
            <a:lvl1pPr>
              <a:defRPr sz="2000">
                <a:solidFill>
                  <a:schemeClr val="tx1"/>
                </a:solidFill>
                <a:latin typeface="BIZ UDゴシック" panose="020B0400000000000000" pitchFamily="49" charset="-128"/>
                <a:ea typeface="BIZ UDゴシック" panose="020B0400000000000000" pitchFamily="49" charset="-128"/>
              </a:defRPr>
            </a:lvl1pPr>
            <a:lvl2pPr>
              <a:defRPr>
                <a:latin typeface="BIZ UDゴシック" panose="020B0400000000000000" pitchFamily="49" charset="-128"/>
                <a:ea typeface="BIZ UDゴシック" panose="020B0400000000000000" pitchFamily="49" charset="-128"/>
              </a:defRPr>
            </a:lvl2pPr>
            <a:lvl3pPr>
              <a:defRPr>
                <a:latin typeface="BIZ UDゴシック" panose="020B0400000000000000" pitchFamily="49" charset="-128"/>
                <a:ea typeface="BIZ UDゴシック" panose="020B0400000000000000" pitchFamily="49" charset="-128"/>
              </a:defRPr>
            </a:lvl3pPr>
            <a:lvl4pPr>
              <a:defRPr>
                <a:latin typeface="BIZ UDゴシック" panose="020B0400000000000000" pitchFamily="49" charset="-128"/>
                <a:ea typeface="BIZ UDゴシック" panose="020B0400000000000000" pitchFamily="49" charset="-128"/>
              </a:defRPr>
            </a:lvl4pPr>
            <a:lvl5pPr>
              <a:defRPr>
                <a:latin typeface="BIZ UDゴシック" panose="020B0400000000000000" pitchFamily="49" charset="-128"/>
                <a:ea typeface="BIZ UDゴシック" panose="020B0400000000000000" pitchFamily="49" charset="-128"/>
              </a:defRPr>
            </a:lvl5pPr>
          </a:lstStyle>
          <a:p>
            <a:pPr lvl="0"/>
            <a:r>
              <a:rPr kumimoji="1" lang="ja-JP" altLang="en-US" dirty="0"/>
              <a:t>発表者氏名を記載してください</a:t>
            </a:r>
          </a:p>
        </p:txBody>
      </p:sp>
    </p:spTree>
    <p:extLst>
      <p:ext uri="{BB962C8B-B14F-4D97-AF65-F5344CB8AC3E}">
        <p14:creationId xmlns:p14="http://schemas.microsoft.com/office/powerpoint/2010/main" val="299002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 name="タイトル プレースホルダー 1">
            <a:extLst>
              <a:ext uri="{FF2B5EF4-FFF2-40B4-BE49-F238E27FC236}">
                <a16:creationId xmlns:a16="http://schemas.microsoft.com/office/drawing/2014/main" id="{C0CB3E06-502B-41BD-8F32-E721FA4F337C}"/>
              </a:ext>
            </a:extLst>
          </p:cNvPr>
          <p:cNvSpPr>
            <a:spLocks noGrp="1"/>
          </p:cNvSpPr>
          <p:nvPr>
            <p:ph type="title"/>
          </p:nvPr>
        </p:nvSpPr>
        <p:spPr>
          <a:xfrm>
            <a:off x="254530" y="151072"/>
            <a:ext cx="8788686" cy="470363"/>
          </a:xfrm>
          <a:prstGeom prst="rect">
            <a:avLst/>
          </a:prstGeom>
        </p:spPr>
        <p:txBody>
          <a:bodyPr vert="horz" lIns="91440" tIns="45720" rIns="91440" bIns="45720" rtlCol="0" anchor="ctr">
            <a:normAutofit/>
          </a:bodyPr>
          <a:lstStyle>
            <a:lvl1pPr>
              <a:defRPr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19" name="スライド番号プレースホルダー 5">
            <a:extLst>
              <a:ext uri="{FF2B5EF4-FFF2-40B4-BE49-F238E27FC236}">
                <a16:creationId xmlns:a16="http://schemas.microsoft.com/office/drawing/2014/main" id="{ABDF4ECD-48AE-47C5-B67D-2490A35F33CD}"/>
              </a:ext>
            </a:extLst>
          </p:cNvPr>
          <p:cNvSpPr>
            <a:spLocks noGrp="1"/>
          </p:cNvSpPr>
          <p:nvPr>
            <p:ph type="sldNum" sz="quarter" idx="4"/>
          </p:nvPr>
        </p:nvSpPr>
        <p:spPr>
          <a:xfrm>
            <a:off x="11066190" y="6492878"/>
            <a:ext cx="1109609" cy="365125"/>
          </a:xfrm>
          <a:prstGeom prst="rect">
            <a:avLst/>
          </a:prstGeom>
        </p:spPr>
        <p:txBody>
          <a:bodyPr vert="horz" lIns="91440" tIns="45720" rIns="91440" bIns="45720" rtlCol="0" anchor="ctr"/>
          <a:lstStyle>
            <a:lvl1pPr algn="r">
              <a:defRPr sz="900" b="0" i="1">
                <a:solidFill>
                  <a:schemeClr val="tx1">
                    <a:tint val="75000"/>
                  </a:schemeClr>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fld id="{652AE7A0-B274-4AD2-A86F-1F9EDE300C1C}" type="slidenum">
              <a:rPr lang="ja-JP" altLang="en-US" smtClean="0"/>
              <a:pPr/>
              <a:t>‹#›</a:t>
            </a:fld>
            <a:endParaRPr lang="ja-JP" altLang="en-US"/>
          </a:p>
        </p:txBody>
      </p:sp>
      <p:cxnSp>
        <p:nvCxnSpPr>
          <p:cNvPr id="3" name="直線コネクタ 2">
            <a:extLst>
              <a:ext uri="{FF2B5EF4-FFF2-40B4-BE49-F238E27FC236}">
                <a16:creationId xmlns:a16="http://schemas.microsoft.com/office/drawing/2014/main" id="{81E826B2-1799-DAAF-A496-B66F525BD6CB}"/>
              </a:ext>
            </a:extLst>
          </p:cNvPr>
          <p:cNvCxnSpPr>
            <a:cxnSpLocks/>
          </p:cNvCxnSpPr>
          <p:nvPr userDrawn="1"/>
        </p:nvCxnSpPr>
        <p:spPr>
          <a:xfrm>
            <a:off x="0" y="753414"/>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レリーフ プレースホルダー 3">
            <a:extLst>
              <a:ext uri="{FF2B5EF4-FFF2-40B4-BE49-F238E27FC236}">
                <a16:creationId xmlns:a16="http://schemas.microsoft.com/office/drawing/2014/main" id="{021B2140-F05F-2E6A-0E0E-E992B88AF130}"/>
              </a:ext>
            </a:extLst>
          </p:cNvPr>
          <p:cNvSpPr>
            <a:spLocks noGrp="1"/>
          </p:cNvSpPr>
          <p:nvPr>
            <p:ph type="media" sz="quarter" idx="10">
              <p:extLst>
                <p:ext uri="{56F484CC-4922-43CF-B6FB-B326C6A72FC8}">
                  <p232:phTypeExt xmlns:p232="http://schemas.microsoft.com/office/powerpoint/2023/02/main">
                    <p232:type>
                      <p232:cameo/>
                    </p232:type>
                  </p232:phTypeExt>
                </p:ext>
              </p:extLst>
            </p:ph>
          </p:nvPr>
        </p:nvSpPr>
        <p:spPr>
          <a:xfrm>
            <a:off x="0" y="753415"/>
            <a:ext cx="115276" cy="483439"/>
          </a:xfrm>
          <a:solidFill>
            <a:srgbClr val="0070C0"/>
          </a:solidFill>
        </p:spPr>
        <p:txBody>
          <a:bodyPr/>
          <a:lstStyle/>
          <a:p>
            <a:endParaRPr kumimoji="1" lang="ja-JP" altLang="en-US"/>
          </a:p>
        </p:txBody>
      </p:sp>
    </p:spTree>
    <p:extLst>
      <p:ext uri="{BB962C8B-B14F-4D97-AF65-F5344CB8AC3E}">
        <p14:creationId xmlns:p14="http://schemas.microsoft.com/office/powerpoint/2010/main" val="394942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E95581B-335A-F3EE-1A67-211BB3092E45}"/>
              </a:ext>
            </a:extLst>
          </p:cNvPr>
          <p:cNvSpPr/>
          <p:nvPr userDrawn="1"/>
        </p:nvSpPr>
        <p:spPr>
          <a:xfrm>
            <a:off x="0" y="5449361"/>
            <a:ext cx="12192000" cy="1408639"/>
          </a:xfrm>
          <a:prstGeom prst="rect">
            <a:avLst/>
          </a:prstGeom>
          <a:gradFill>
            <a:gsLst>
              <a:gs pos="0">
                <a:schemeClr val="accent3">
                  <a:alpha val="80000"/>
                </a:schemeClr>
              </a:gs>
              <a:gs pos="50000">
                <a:schemeClr val="accent4">
                  <a:alpha val="80000"/>
                </a:schemeClr>
              </a:gs>
              <a:gs pos="99000">
                <a:schemeClr val="accent5">
                  <a:alpha val="80034"/>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9F34B6E-9604-8849-B9D6-737942458247}"/>
              </a:ext>
            </a:extLst>
          </p:cNvPr>
          <p:cNvSpPr txBox="1"/>
          <p:nvPr userDrawn="1"/>
        </p:nvSpPr>
        <p:spPr>
          <a:xfrm>
            <a:off x="4735884" y="6639741"/>
            <a:ext cx="2729023" cy="184666"/>
          </a:xfrm>
          <a:prstGeom prst="rect">
            <a:avLst/>
          </a:prstGeom>
          <a:noFill/>
        </p:spPr>
        <p:txBody>
          <a:bodyPr wrap="square" rtlCol="0" anchor="ctr">
            <a:spAutoFit/>
          </a:bodyPr>
          <a:lstStyle/>
          <a:p>
            <a:pPr algn="ctr"/>
            <a:r>
              <a:rPr kumimoji="1" lang="en" altLang="ja-JP" sz="600" b="0" i="0">
                <a:solidFill>
                  <a:schemeClr val="bg2"/>
                </a:solidFill>
                <a:latin typeface="BIZ UDGothic" panose="020B0400000000000000" pitchFamily="49" charset="-128"/>
                <a:ea typeface="BIZ UDGothic" panose="020B0400000000000000" pitchFamily="49" charset="-128"/>
              </a:rPr>
              <a:t>Copyright © 2025 Tsukuba Center Inc, All rights reserved.</a:t>
            </a:r>
            <a:endParaRPr kumimoji="1" lang="ja-JP" altLang="en-US" sz="600" b="0" i="0">
              <a:solidFill>
                <a:schemeClr val="bg2"/>
              </a:solidFill>
              <a:latin typeface="BIZ UDGothic" panose="020B0400000000000000" pitchFamily="49" charset="-128"/>
              <a:ea typeface="BIZ UDGothic" panose="020B0400000000000000" pitchFamily="49" charset="-128"/>
            </a:endParaRPr>
          </a:p>
        </p:txBody>
      </p:sp>
      <p:pic>
        <p:nvPicPr>
          <p:cNvPr id="11" name="図 10">
            <a:extLst>
              <a:ext uri="{FF2B5EF4-FFF2-40B4-BE49-F238E27FC236}">
                <a16:creationId xmlns:a16="http://schemas.microsoft.com/office/drawing/2014/main" id="{9FEF2940-D4C9-8BF0-FDC6-22BDD296D919}"/>
              </a:ext>
            </a:extLst>
          </p:cNvPr>
          <p:cNvPicPr>
            <a:picLocks noChangeAspect="1"/>
          </p:cNvPicPr>
          <p:nvPr userDrawn="1"/>
        </p:nvPicPr>
        <p:blipFill>
          <a:blip r:embed="rId2"/>
          <a:stretch>
            <a:fillRect/>
          </a:stretch>
        </p:blipFill>
        <p:spPr>
          <a:xfrm>
            <a:off x="4138672" y="2781399"/>
            <a:ext cx="3914660" cy="559237"/>
          </a:xfrm>
          <a:prstGeom prst="rect">
            <a:avLst/>
          </a:prstGeom>
        </p:spPr>
      </p:pic>
      <p:sp>
        <p:nvSpPr>
          <p:cNvPr id="12" name="テキスト ボックス 11">
            <a:extLst>
              <a:ext uri="{FF2B5EF4-FFF2-40B4-BE49-F238E27FC236}">
                <a16:creationId xmlns:a16="http://schemas.microsoft.com/office/drawing/2014/main" id="{5028BB4B-3AE9-AA17-E46C-CC90C912C505}"/>
              </a:ext>
            </a:extLst>
          </p:cNvPr>
          <p:cNvSpPr txBox="1"/>
          <p:nvPr userDrawn="1"/>
        </p:nvSpPr>
        <p:spPr>
          <a:xfrm>
            <a:off x="334963" y="5637911"/>
            <a:ext cx="2760777" cy="276999"/>
          </a:xfrm>
          <a:prstGeom prst="rect">
            <a:avLst/>
          </a:prstGeom>
          <a:noFill/>
        </p:spPr>
        <p:txBody>
          <a:bodyPr wrap="square" rtlCol="0">
            <a:spAutoFit/>
          </a:bodyPr>
          <a:lstStyle/>
          <a:p>
            <a:r>
              <a:rPr kumimoji="1" lang="ja-JP" altLang="en-US" sz="1200">
                <a:solidFill>
                  <a:schemeClr val="bg2"/>
                </a:solidFill>
                <a:latin typeface="BIZ UDGothic" panose="020B0400000000000000" pitchFamily="49" charset="-128"/>
                <a:ea typeface="BIZ UDGothic" panose="020B0400000000000000" pitchFamily="49" charset="-128"/>
              </a:rPr>
              <a:t>つくば研究支援センター</a:t>
            </a:r>
          </a:p>
        </p:txBody>
      </p:sp>
      <p:sp>
        <p:nvSpPr>
          <p:cNvPr id="13" name="テキスト ボックス 12">
            <a:extLst>
              <a:ext uri="{FF2B5EF4-FFF2-40B4-BE49-F238E27FC236}">
                <a16:creationId xmlns:a16="http://schemas.microsoft.com/office/drawing/2014/main" id="{8E7A06C7-F30F-8872-E06B-7DD0C9FC14AE}"/>
              </a:ext>
            </a:extLst>
          </p:cNvPr>
          <p:cNvSpPr txBox="1"/>
          <p:nvPr userDrawn="1"/>
        </p:nvSpPr>
        <p:spPr>
          <a:xfrm>
            <a:off x="334962" y="5938551"/>
            <a:ext cx="2760777" cy="682238"/>
          </a:xfrm>
          <a:prstGeom prst="rect">
            <a:avLst/>
          </a:prstGeom>
          <a:noFill/>
        </p:spPr>
        <p:txBody>
          <a:bodyPr wrap="square" rtlCol="0">
            <a:spAutoFit/>
          </a:bodyPr>
          <a:lstStyle/>
          <a:p>
            <a:pPr>
              <a:lnSpc>
                <a:spcPct val="100000"/>
              </a:lnSpc>
              <a:spcAft>
                <a:spcPts val="500"/>
              </a:spcAft>
            </a:pPr>
            <a:r>
              <a:rPr kumimoji="1" lang="ja-JP" altLang="en-US" sz="1000" b="0" i="0">
                <a:solidFill>
                  <a:schemeClr val="bg2"/>
                </a:solidFill>
                <a:latin typeface="BIZ UDGothic" panose="020B0400000000000000" pitchFamily="49" charset="-128"/>
                <a:ea typeface="BIZ UDGothic" panose="020B0400000000000000" pitchFamily="49" charset="-128"/>
              </a:rPr>
              <a:t>〒</a:t>
            </a:r>
            <a:r>
              <a:rPr kumimoji="1" lang="en-US" altLang="ja-JP" sz="1000" b="0" i="0">
                <a:solidFill>
                  <a:schemeClr val="bg2"/>
                </a:solidFill>
                <a:latin typeface="BIZ UDGothic" panose="020B0400000000000000" pitchFamily="49" charset="-128"/>
                <a:ea typeface="BIZ UDGothic" panose="020B0400000000000000" pitchFamily="49" charset="-128"/>
              </a:rPr>
              <a:t>305-0047 </a:t>
            </a:r>
            <a:r>
              <a:rPr kumimoji="1" lang="ja-JP" altLang="en-US" sz="1000" b="0" i="0">
                <a:solidFill>
                  <a:schemeClr val="bg2"/>
                </a:solidFill>
                <a:latin typeface="BIZ UDGothic" panose="020B0400000000000000" pitchFamily="49" charset="-128"/>
                <a:ea typeface="BIZ UDGothic" panose="020B0400000000000000" pitchFamily="49" charset="-128"/>
              </a:rPr>
              <a:t>茨城県つくば市千現</a:t>
            </a:r>
            <a:r>
              <a:rPr kumimoji="1" lang="en-US" altLang="ja-JP" sz="1000" b="0" i="0">
                <a:solidFill>
                  <a:schemeClr val="bg2"/>
                </a:solidFill>
                <a:latin typeface="BIZ UDGothic" panose="020B0400000000000000" pitchFamily="49" charset="-128"/>
                <a:ea typeface="BIZ UDGothic" panose="020B0400000000000000" pitchFamily="49" charset="-128"/>
              </a:rPr>
              <a:t>2-1-6</a:t>
            </a:r>
          </a:p>
          <a:p>
            <a:pPr>
              <a:lnSpc>
                <a:spcPct val="100000"/>
              </a:lnSpc>
              <a:spcAft>
                <a:spcPts val="500"/>
              </a:spcAft>
            </a:pPr>
            <a:r>
              <a:rPr kumimoji="1" lang="en-US" altLang="ja-JP" sz="1000" b="0" i="0">
                <a:solidFill>
                  <a:schemeClr val="bg2"/>
                </a:solidFill>
                <a:latin typeface="BIZ UDGothic" panose="020B0400000000000000" pitchFamily="49" charset="-128"/>
                <a:ea typeface="BIZ UDGothic" panose="020B0400000000000000" pitchFamily="49" charset="-128"/>
              </a:rPr>
              <a:t>TEL</a:t>
            </a:r>
            <a:r>
              <a:rPr kumimoji="1" lang="ja-JP" altLang="en-US" sz="1000" b="0" i="0">
                <a:solidFill>
                  <a:schemeClr val="bg2"/>
                </a:solidFill>
                <a:latin typeface="BIZ UDGothic" panose="020B0400000000000000" pitchFamily="49" charset="-128"/>
                <a:ea typeface="BIZ UDGothic" panose="020B0400000000000000" pitchFamily="49" charset="-128"/>
              </a:rPr>
              <a:t>：</a:t>
            </a:r>
            <a:r>
              <a:rPr kumimoji="1" lang="en-US" altLang="ja-JP" sz="1000" b="0" i="0">
                <a:solidFill>
                  <a:schemeClr val="bg2"/>
                </a:solidFill>
                <a:latin typeface="BIZ UDGothic" panose="020B0400000000000000" pitchFamily="49" charset="-128"/>
                <a:ea typeface="BIZ UDGothic" panose="020B0400000000000000" pitchFamily="49" charset="-128"/>
              </a:rPr>
              <a:t>029-858-6000</a:t>
            </a:r>
            <a:endParaRPr kumimoji="1" lang="en" altLang="ja-JP" sz="1000" b="0" i="0">
              <a:solidFill>
                <a:schemeClr val="bg2"/>
              </a:solidFill>
              <a:latin typeface="BIZ UDGothic" panose="020B0400000000000000" pitchFamily="49" charset="-128"/>
              <a:ea typeface="BIZ UDGothic" panose="020B0400000000000000" pitchFamily="49" charset="-128"/>
            </a:endParaRPr>
          </a:p>
          <a:p>
            <a:pPr>
              <a:lnSpc>
                <a:spcPct val="100000"/>
              </a:lnSpc>
              <a:spcAft>
                <a:spcPts val="500"/>
              </a:spcAft>
            </a:pPr>
            <a:r>
              <a:rPr kumimoji="1" lang="en" altLang="ja-JP" sz="1000" b="0" i="0">
                <a:solidFill>
                  <a:schemeClr val="bg2"/>
                </a:solidFill>
                <a:latin typeface="BIZ UDGothic" panose="020B0400000000000000" pitchFamily="49" charset="-128"/>
                <a:ea typeface="BIZ UDGothic" panose="020B0400000000000000" pitchFamily="49" charset="-128"/>
              </a:rPr>
              <a:t>https://</a:t>
            </a:r>
            <a:r>
              <a:rPr kumimoji="1" lang="en" altLang="ja-JP" sz="1000" b="0" i="0" err="1">
                <a:solidFill>
                  <a:schemeClr val="bg2"/>
                </a:solidFill>
                <a:latin typeface="BIZ UDGothic" panose="020B0400000000000000" pitchFamily="49" charset="-128"/>
                <a:ea typeface="BIZ UDGothic" panose="020B0400000000000000" pitchFamily="49" charset="-128"/>
              </a:rPr>
              <a:t>www.tsukuba-tci.co.jp</a:t>
            </a:r>
            <a:r>
              <a:rPr kumimoji="1" lang="en" altLang="ja-JP" sz="1000" b="0" i="0">
                <a:solidFill>
                  <a:schemeClr val="bg2"/>
                </a:solidFill>
                <a:latin typeface="BIZ UDGothic" panose="020B0400000000000000" pitchFamily="49" charset="-128"/>
                <a:ea typeface="BIZ UDGothic" panose="020B0400000000000000" pitchFamily="49" charset="-128"/>
              </a:rPr>
              <a:t>/</a:t>
            </a:r>
            <a:endParaRPr kumimoji="1" lang="ja-JP" altLang="en-US" sz="1000" b="0" i="0">
              <a:solidFill>
                <a:schemeClr val="bg2"/>
              </a:solidFill>
              <a:latin typeface="BIZ UDGothic" panose="020B0400000000000000" pitchFamily="49" charset="-128"/>
              <a:ea typeface="BIZ UDGothic" panose="020B0400000000000000" pitchFamily="49" charset="-128"/>
            </a:endParaRPr>
          </a:p>
        </p:txBody>
      </p:sp>
    </p:spTree>
    <p:extLst>
      <p:ext uri="{BB962C8B-B14F-4D97-AF65-F5344CB8AC3E}">
        <p14:creationId xmlns:p14="http://schemas.microsoft.com/office/powerpoint/2010/main" val="3823089976"/>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840" userDrawn="1">
          <p15:clr>
            <a:srgbClr val="FBAE40"/>
          </p15:clr>
        </p15:guide>
        <p15:guide id="3" orient="horz" pos="2160" userDrawn="1">
          <p15:clr>
            <a:srgbClr val="FBAE40"/>
          </p15:clr>
        </p15:guide>
        <p15:guide id="5" orient="horz" pos="1321" userDrawn="1">
          <p15:clr>
            <a:srgbClr val="FBAE40"/>
          </p15:clr>
        </p15:guide>
        <p15:guide id="6" orient="horz" pos="397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スライド番号プレースホルダー 8">
            <a:extLst>
              <a:ext uri="{FF2B5EF4-FFF2-40B4-BE49-F238E27FC236}">
                <a16:creationId xmlns:a16="http://schemas.microsoft.com/office/drawing/2014/main" id="{8B30446F-EB76-0455-8387-14D92B40AA4F}"/>
              </a:ext>
            </a:extLst>
          </p:cNvPr>
          <p:cNvSpPr>
            <a:spLocks noGrp="1"/>
          </p:cNvSpPr>
          <p:nvPr>
            <p:ph type="sldNum" sz="quarter" idx="4"/>
          </p:nvPr>
        </p:nvSpPr>
        <p:spPr>
          <a:xfrm>
            <a:off x="11165983" y="6529914"/>
            <a:ext cx="1026017" cy="365125"/>
          </a:xfrm>
          <a:prstGeom prst="rect">
            <a:avLst/>
          </a:prstGeom>
        </p:spPr>
        <p:txBody>
          <a:bodyPr vert="horz" lIns="91440" tIns="45720" rIns="91440" bIns="45720" rtlCol="0" anchor="ctr"/>
          <a:lstStyle>
            <a:lvl1pPr algn="r">
              <a:defRPr sz="800" b="0" i="0">
                <a:solidFill>
                  <a:schemeClr val="tx1"/>
                </a:solidFill>
                <a:latin typeface="BIZ UDGothic" panose="020B0400000000000000" pitchFamily="49" charset="-128"/>
                <a:ea typeface="BIZ UDGothic" panose="020B0400000000000000" pitchFamily="49" charset="-128"/>
              </a:defRPr>
            </a:lvl1pPr>
          </a:lstStyle>
          <a:p>
            <a:fld id="{7F28D174-4E16-8842-BC8C-F457D556E161}" type="slidenum">
              <a:rPr lang="ja-JP" altLang="en-US" smtClean="0"/>
              <a:pPr/>
              <a:t>‹#›</a:t>
            </a:fld>
            <a:endParaRPr lang="ja-JP" altLang="en-US"/>
          </a:p>
        </p:txBody>
      </p:sp>
    </p:spTree>
    <p:extLst>
      <p:ext uri="{BB962C8B-B14F-4D97-AF65-F5344CB8AC3E}">
        <p14:creationId xmlns:p14="http://schemas.microsoft.com/office/powerpoint/2010/main" val="2574400111"/>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1" r:id="rId4"/>
    <p:sldLayoutId id="2147483649" r:id="rId5"/>
    <p:sldLayoutId id="2147483656" r:id="rId6"/>
    <p:sldLayoutId id="2147483655" r:id="rId7"/>
    <p:sldLayoutId id="2147483653" r:id="rId8"/>
  </p:sldLayoutIdLst>
  <p:hf hdr="0" ftr="0" dt="0"/>
  <p:txStyles>
    <p:titleStyle>
      <a:lvl1pPr algn="l" defTabSz="914400" rtl="0" eaLnBrk="1" latinLnBrk="0" hangingPunct="1">
        <a:lnSpc>
          <a:spcPct val="90000"/>
        </a:lnSpc>
        <a:spcBef>
          <a:spcPct val="0"/>
        </a:spcBef>
        <a:buNone/>
        <a:defRPr kumimoji="1" sz="2800" b="0" i="0" kern="1200">
          <a:solidFill>
            <a:schemeClr val="accent1"/>
          </a:solidFill>
          <a:latin typeface="BIZ UDGothic" panose="020B0400000000000000" pitchFamily="49" charset="-128"/>
          <a:ea typeface="BIZ UDGothic" panose="020B0400000000000000" pitchFamily="49" charset="-128"/>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1200" b="0" i="0" kern="1200">
          <a:solidFill>
            <a:schemeClr val="accent6"/>
          </a:solidFill>
          <a:latin typeface="BIZ UDGothic" panose="020B0400000000000000" pitchFamily="49" charset="-128"/>
          <a:ea typeface="BIZ UDGothic" panose="020B0400000000000000"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11" userDrawn="1">
          <p15:clr>
            <a:srgbClr val="F26B43"/>
          </p15:clr>
        </p15:guide>
        <p15:guide id="4" pos="746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4CFAC0-19C6-F88E-28AC-E069EFB2DA24}"/>
              </a:ext>
            </a:extLst>
          </p:cNvPr>
          <p:cNvSpPr>
            <a:spLocks noGrp="1"/>
          </p:cNvSpPr>
          <p:nvPr>
            <p:ph type="title"/>
          </p:nvPr>
        </p:nvSpPr>
        <p:spPr/>
        <p:txBody>
          <a:bodyPr/>
          <a:lstStyle/>
          <a:p>
            <a:r>
              <a:rPr kumimoji="1" lang="ja-JP" altLang="en-US" dirty="0">
                <a:latin typeface="BIZ UDゴシック" panose="020B0400000000000000" pitchFamily="49" charset="-128"/>
                <a:ea typeface="BIZ UDゴシック" panose="020B0400000000000000" pitchFamily="49" charset="-128"/>
              </a:rPr>
              <a:t>第６回</a:t>
            </a:r>
            <a:r>
              <a:rPr kumimoji="1" lang="en-US" altLang="ja-JP" dirty="0">
                <a:latin typeface="BIZ UDゴシック" panose="020B0400000000000000" pitchFamily="49" charset="-128"/>
                <a:ea typeface="BIZ UDゴシック" panose="020B0400000000000000" pitchFamily="49" charset="-128"/>
              </a:rPr>
              <a:t>TCI</a:t>
            </a:r>
            <a:r>
              <a:rPr kumimoji="1" lang="ja-JP" altLang="en-US" dirty="0">
                <a:latin typeface="BIZ UDゴシック" panose="020B0400000000000000" pitchFamily="49" charset="-128"/>
                <a:ea typeface="BIZ UDゴシック" panose="020B0400000000000000" pitchFamily="49" charset="-128"/>
              </a:rPr>
              <a:t>ベンチャーアワード「シーズ部門」応募申込書</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１</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３</a:t>
            </a:r>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p:txBody>
      </p:sp>
      <p:sp>
        <p:nvSpPr>
          <p:cNvPr id="3" name="スライド番号プレースホルダー 2">
            <a:extLst>
              <a:ext uri="{FF2B5EF4-FFF2-40B4-BE49-F238E27FC236}">
                <a16:creationId xmlns:a16="http://schemas.microsoft.com/office/drawing/2014/main" id="{358081EB-2A6E-81DF-B736-04612F989E38}"/>
              </a:ext>
            </a:extLst>
          </p:cNvPr>
          <p:cNvSpPr>
            <a:spLocks noGrp="1"/>
          </p:cNvSpPr>
          <p:nvPr>
            <p:ph type="sldNum" sz="quarter" idx="4"/>
          </p:nvPr>
        </p:nvSpPr>
        <p:spPr/>
        <p:txBody>
          <a:bodyPr/>
          <a:lstStyle/>
          <a:p>
            <a:fld id="{7F28D174-4E16-8842-BC8C-F457D556E161}" type="slidenum">
              <a:rPr lang="ja-JP" altLang="en-US" smtClean="0">
                <a:latin typeface="BIZ UDゴシック" panose="020B0400000000000000" pitchFamily="49" charset="-128"/>
                <a:ea typeface="BIZ UDゴシック" panose="020B0400000000000000" pitchFamily="49" charset="-128"/>
              </a:rPr>
              <a:pPr/>
              <a:t>1</a:t>
            </a:fld>
            <a:endParaRPr lang="ja-JP" altLang="en-US">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A274E66E-AFE9-BF88-589A-CDCB78AB53FF}"/>
              </a:ext>
            </a:extLst>
          </p:cNvPr>
          <p:cNvSpPr txBox="1"/>
          <p:nvPr/>
        </p:nvSpPr>
        <p:spPr>
          <a:xfrm>
            <a:off x="334963" y="557993"/>
            <a:ext cx="11512838" cy="738664"/>
          </a:xfrm>
          <a:prstGeom prst="rect">
            <a:avLst/>
          </a:prstGeom>
          <a:noFill/>
        </p:spPr>
        <p:txBody>
          <a:bodyPr wrap="square" lIns="91440" tIns="45720" rIns="91440" bIns="45720" anchor="t">
            <a:spAutoFit/>
          </a:bodyPr>
          <a:lstStyle/>
          <a:p>
            <a:r>
              <a:rPr lang="en-US" altLang="ja-JP" sz="1200" u="sng">
                <a:solidFill>
                  <a:schemeClr val="accent1"/>
                </a:solidFill>
                <a:latin typeface="BIZ UDゴシック" panose="020B0400000000000000" pitchFamily="49" charset="-128"/>
                <a:ea typeface="BIZ UDゴシック"/>
              </a:rPr>
              <a:t>※</a:t>
            </a:r>
            <a:r>
              <a:rPr lang="ja-JP" altLang="en-US" sz="1200" u="sng">
                <a:solidFill>
                  <a:schemeClr val="accent1"/>
                </a:solidFill>
                <a:latin typeface="BIZ UDゴシック" panose="020B0400000000000000" pitchFamily="49" charset="-128"/>
                <a:ea typeface="BIZ UDゴシック"/>
              </a:rPr>
              <a:t>全スライドについて、青字の内容や記載例を削除し、黒字等で記入してください。枠線、サイズ等は自由に改変していただいて構いません（ただし、フォントサイズは</a:t>
            </a:r>
            <a:r>
              <a:rPr lang="en-US" altLang="ja-JP" sz="1200" u="sng">
                <a:solidFill>
                  <a:schemeClr val="accent1"/>
                </a:solidFill>
                <a:latin typeface="BIZ UDゴシック" panose="020B0400000000000000" pitchFamily="49" charset="-128"/>
                <a:ea typeface="BIZ UDゴシック"/>
              </a:rPr>
              <a:t>11</a:t>
            </a:r>
            <a:r>
              <a:rPr lang="ja-JP" altLang="en-US" sz="1200" u="sng">
                <a:solidFill>
                  <a:schemeClr val="accent1"/>
                </a:solidFill>
                <a:latin typeface="BIZ UDゴシック" panose="020B0400000000000000" pitchFamily="49" charset="-128"/>
                <a:ea typeface="BIZ UDゴシック"/>
              </a:rPr>
              <a:t>以上を目安としてください）。各スライドのタイトルも修正いただいてかまいません。</a:t>
            </a:r>
          </a:p>
          <a:p>
            <a:endParaRPr lang="en-US" altLang="ja-JP" sz="1800" dirty="0">
              <a:solidFill>
                <a:schemeClr val="accent1"/>
              </a:solidFill>
              <a:latin typeface="BIZ UDゴシック" panose="020B0400000000000000" pitchFamily="49" charset="-128"/>
              <a:ea typeface="BIZ UDゴシック" panose="020B0400000000000000" pitchFamily="49" charset="-128"/>
            </a:endParaRPr>
          </a:p>
        </p:txBody>
      </p:sp>
      <p:graphicFrame>
        <p:nvGraphicFramePr>
          <p:cNvPr id="8" name="表 7">
            <a:extLst>
              <a:ext uri="{FF2B5EF4-FFF2-40B4-BE49-F238E27FC236}">
                <a16:creationId xmlns:a16="http://schemas.microsoft.com/office/drawing/2014/main" id="{F64EF1CB-C6DA-108B-8A19-3711A8E50636}"/>
              </a:ext>
            </a:extLst>
          </p:cNvPr>
          <p:cNvGraphicFramePr>
            <a:graphicFrameLocks noGrp="1"/>
          </p:cNvGraphicFramePr>
          <p:nvPr>
            <p:extLst>
              <p:ext uri="{D42A27DB-BD31-4B8C-83A1-F6EECF244321}">
                <p14:modId xmlns:p14="http://schemas.microsoft.com/office/powerpoint/2010/main" val="1175279169"/>
              </p:ext>
            </p:extLst>
          </p:nvPr>
        </p:nvGraphicFramePr>
        <p:xfrm>
          <a:off x="376527" y="1062453"/>
          <a:ext cx="11471274" cy="5310387"/>
        </p:xfrm>
        <a:graphic>
          <a:graphicData uri="http://schemas.openxmlformats.org/drawingml/2006/table">
            <a:tbl>
              <a:tblPr firstRow="1" bandRow="1">
                <a:tableStyleId>{5C22544A-7EE6-4342-B048-85BDC9FD1C3A}</a:tableStyleId>
              </a:tblPr>
              <a:tblGrid>
                <a:gridCol w="2055468">
                  <a:extLst>
                    <a:ext uri="{9D8B030D-6E8A-4147-A177-3AD203B41FA5}">
                      <a16:colId xmlns:a16="http://schemas.microsoft.com/office/drawing/2014/main" val="3955409439"/>
                    </a:ext>
                  </a:extLst>
                </a:gridCol>
                <a:gridCol w="4124614">
                  <a:extLst>
                    <a:ext uri="{9D8B030D-6E8A-4147-A177-3AD203B41FA5}">
                      <a16:colId xmlns:a16="http://schemas.microsoft.com/office/drawing/2014/main" val="766022316"/>
                    </a:ext>
                  </a:extLst>
                </a:gridCol>
                <a:gridCol w="1866517">
                  <a:extLst>
                    <a:ext uri="{9D8B030D-6E8A-4147-A177-3AD203B41FA5}">
                      <a16:colId xmlns:a16="http://schemas.microsoft.com/office/drawing/2014/main" val="751720960"/>
                    </a:ext>
                  </a:extLst>
                </a:gridCol>
                <a:gridCol w="3424675">
                  <a:extLst>
                    <a:ext uri="{9D8B030D-6E8A-4147-A177-3AD203B41FA5}">
                      <a16:colId xmlns:a16="http://schemas.microsoft.com/office/drawing/2014/main" val="3665372755"/>
                    </a:ext>
                  </a:extLst>
                </a:gridCol>
              </a:tblGrid>
              <a:tr h="335442">
                <a:tc>
                  <a:txBody>
                    <a:bodyPr/>
                    <a:lstStyle/>
                    <a:p>
                      <a:r>
                        <a:rPr kumimoji="1" lang="ja-JP" altLang="en-US" sz="1200" b="0" dirty="0">
                          <a:solidFill>
                            <a:sysClr val="windowText" lastClr="000000"/>
                          </a:solidFill>
                          <a:latin typeface="BIZ UDゴシック" panose="020B0400000000000000" pitchFamily="49" charset="-128"/>
                          <a:ea typeface="BIZ UDゴシック" panose="020B0400000000000000" pitchFamily="49" charset="-128"/>
                        </a:rPr>
                        <a:t>（フリガナ）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endParaRPr kumimoji="1" lang="ja-JP" altLang="en-US" sz="1200" b="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r>
                        <a:rPr kumimoji="1" lang="ja-JP" altLang="en-US" sz="1200" b="0">
                          <a:solidFill>
                            <a:schemeClr val="tx1"/>
                          </a:solidFill>
                          <a:latin typeface="BIZ UDゴシック" panose="020B0400000000000000" pitchFamily="49" charset="-128"/>
                          <a:ea typeface="BIZ UDゴシック" panose="020B0400000000000000" pitchFamily="49" charset="-128"/>
                        </a:rPr>
                        <a:t>（フリガナ）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a:txBody>
                    <a:bodyPr/>
                    <a:lstStyle/>
                    <a:p>
                      <a:endParaRPr kumimoji="1" lang="ja-JP" altLang="en-US" sz="1200" b="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1875473456"/>
                  </a:ext>
                </a:extLst>
              </a:tr>
              <a:tr h="636293">
                <a:tc>
                  <a:txBody>
                    <a:bodyPr/>
                    <a:lstStyle/>
                    <a:p>
                      <a:r>
                        <a:rPr kumimoji="1" lang="ja-JP" altLang="en-US" sz="1200" b="0" dirty="0">
                          <a:latin typeface="BIZ UDゴシック" panose="020B0400000000000000" pitchFamily="49" charset="-128"/>
                          <a:ea typeface="BIZ UDゴシック" panose="020B0400000000000000" pitchFamily="49" charset="-128"/>
                        </a:rPr>
                        <a:t>組織・研究室</a:t>
                      </a:r>
                      <a:endParaRPr kumimoji="1" lang="en-US" altLang="ja-JP" sz="1200" b="0" dirty="0">
                        <a:latin typeface="BIZ UDゴシック" panose="020B0400000000000000" pitchFamily="49" charset="-128"/>
                        <a:ea typeface="BIZ UDゴシック" panose="020B0400000000000000" pitchFamily="49" charset="-128"/>
                      </a:endParaRPr>
                    </a:p>
                    <a:p>
                      <a:r>
                        <a:rPr kumimoji="1" lang="ja-JP" altLang="en-US" sz="1200" b="0" dirty="0">
                          <a:latin typeface="BIZ UDゴシック" panose="020B0400000000000000" pitchFamily="49" charset="-128"/>
                          <a:ea typeface="BIZ UDゴシック" panose="020B0400000000000000" pitchFamily="49" charset="-128"/>
                        </a:rPr>
                        <a:t>会社名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200" b="0">
                          <a:solidFill>
                            <a:schemeClr val="tx1"/>
                          </a:solidFill>
                          <a:latin typeface="BIZ UDゴシック" panose="020B0400000000000000" pitchFamily="49" charset="-128"/>
                          <a:ea typeface="BIZ UDゴシック" panose="020B0400000000000000" pitchFamily="49" charset="-128"/>
                        </a:rPr>
                        <a:t>代表者役職</a:t>
                      </a:r>
                      <a:endParaRPr kumimoji="1" lang="en-US" altLang="ja-JP" sz="1200" b="0">
                        <a:solidFill>
                          <a:schemeClr val="tx1"/>
                        </a:solidFill>
                        <a:latin typeface="BIZ UDゴシック" panose="020B0400000000000000" pitchFamily="49" charset="-128"/>
                        <a:ea typeface="BIZ UDゴシック" panose="020B0400000000000000" pitchFamily="49" charset="-128"/>
                      </a:endParaRPr>
                    </a:p>
                    <a:p>
                      <a:r>
                        <a:rPr kumimoji="1" lang="ja-JP" altLang="en-US" sz="1200" b="0">
                          <a:solidFill>
                            <a:schemeClr val="tx1"/>
                          </a:solidFill>
                          <a:latin typeface="BIZ UDゴシック" panose="020B0400000000000000" pitchFamily="49" charset="-128"/>
                          <a:ea typeface="BIZ UDゴシック" panose="020B0400000000000000" pitchFamily="49" charset="-128"/>
                        </a:rPr>
                        <a:t>氏名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200" b="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25003096"/>
                  </a:ext>
                </a:extLst>
              </a:tr>
              <a:tr h="636293">
                <a:tc>
                  <a:txBody>
                    <a:bodyPr/>
                    <a:lstStyle/>
                    <a:p>
                      <a:r>
                        <a:rPr kumimoji="1" lang="ja-JP" altLang="en-US" sz="1200" b="0">
                          <a:latin typeface="BIZ UDゴシック" panose="020B0400000000000000" pitchFamily="49" charset="-128"/>
                          <a:ea typeface="BIZ UDゴシック" panose="020B0400000000000000" pitchFamily="49" charset="-128"/>
                        </a:rPr>
                        <a:t>所在地（住所）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a:t>
                      </a:r>
                      <a:endParaRPr kumimoji="1" lang="en-US" altLang="ja-JP" sz="1200" b="0" dirty="0">
                        <a:solidFill>
                          <a:schemeClr val="tx1"/>
                        </a:solidFill>
                        <a:latin typeface="BIZ UDゴシック" panose="020B0400000000000000" pitchFamily="49" charset="-128"/>
                        <a:ea typeface="BIZ UDゴシック" panose="020B0400000000000000" pitchFamily="49" charset="-128"/>
                      </a:endParaRPr>
                    </a:p>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46483097"/>
                  </a:ext>
                </a:extLst>
              </a:tr>
              <a:tr h="375991">
                <a:tc>
                  <a:txBody>
                    <a:bodyPr/>
                    <a:lstStyle/>
                    <a:p>
                      <a:r>
                        <a:rPr kumimoji="1" lang="ja-JP" altLang="en-US" sz="1200" b="0">
                          <a:latin typeface="BIZ UDゴシック" panose="020B0400000000000000" pitchFamily="49" charset="-128"/>
                          <a:ea typeface="BIZ UDゴシック" panose="020B0400000000000000" pitchFamily="49" charset="-128"/>
                        </a:rPr>
                        <a:t>電話番号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31966430"/>
                  </a:ext>
                </a:extLst>
              </a:tr>
              <a:tr h="375991">
                <a:tc>
                  <a:txBody>
                    <a:bodyPr/>
                    <a:lstStyle/>
                    <a:p>
                      <a:r>
                        <a:rPr kumimoji="1" lang="en-US" altLang="ja-JP" sz="1200" b="0">
                          <a:latin typeface="BIZ UDゴシック" panose="020B0400000000000000" pitchFamily="49" charset="-128"/>
                          <a:ea typeface="BIZ UDゴシック" panose="020B0400000000000000" pitchFamily="49" charset="-128"/>
                        </a:rPr>
                        <a:t>E-mail</a:t>
                      </a:r>
                      <a:endParaRPr kumimoji="1" lang="ja-JP" altLang="en-US" sz="1200" b="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98341698"/>
                  </a:ext>
                </a:extLst>
              </a:tr>
              <a:tr h="375991">
                <a:tc>
                  <a:txBody>
                    <a:bodyPr/>
                    <a:lstStyle/>
                    <a:p>
                      <a:r>
                        <a:rPr kumimoji="1" lang="en-US" altLang="ja-JP" sz="1200" b="0">
                          <a:latin typeface="BIZ UDゴシック" panose="020B0400000000000000" pitchFamily="49" charset="-128"/>
                          <a:ea typeface="BIZ UDゴシック" panose="020B0400000000000000" pitchFamily="49" charset="-128"/>
                        </a:rPr>
                        <a:t>HP</a:t>
                      </a:r>
                      <a:r>
                        <a:rPr kumimoji="1" lang="ja-JP" altLang="en-US" sz="1200" b="0">
                          <a:latin typeface="BIZ UDゴシック" panose="020B0400000000000000" pitchFamily="49" charset="-128"/>
                          <a:ea typeface="BIZ UDゴシック" panose="020B0400000000000000" pitchFamily="49" charset="-128"/>
                        </a:rPr>
                        <a:t>、</a:t>
                      </a:r>
                      <a:r>
                        <a:rPr kumimoji="1" lang="en-US" altLang="ja-JP" sz="1200" b="0">
                          <a:latin typeface="BIZ UDゴシック" panose="020B0400000000000000" pitchFamily="49" charset="-128"/>
                          <a:ea typeface="BIZ UDゴシック" panose="020B0400000000000000" pitchFamily="49" charset="-128"/>
                        </a:rPr>
                        <a:t>SNS</a:t>
                      </a:r>
                      <a:r>
                        <a:rPr kumimoji="1" lang="ja-JP" altLang="en-US" sz="1200" b="0">
                          <a:latin typeface="BIZ UDゴシック" panose="020B0400000000000000" pitchFamily="49" charset="-128"/>
                          <a:ea typeface="BIZ UDゴシック" panose="020B0400000000000000" pitchFamily="49" charset="-128"/>
                        </a:rPr>
                        <a:t>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r>
                        <a:rPr kumimoji="1" lang="en-US" altLang="ja-JP" sz="1200" b="0">
                          <a:solidFill>
                            <a:schemeClr val="accent1"/>
                          </a:solidFill>
                          <a:latin typeface="BIZ UDゴシック" panose="020B0400000000000000" pitchFamily="49" charset="-128"/>
                          <a:ea typeface="BIZ UDゴシック" panose="020B0400000000000000" pitchFamily="49" charset="-128"/>
                        </a:rPr>
                        <a:t>HP</a:t>
                      </a:r>
                      <a:r>
                        <a:rPr kumimoji="1" lang="ja-JP" altLang="en-US" sz="1200" b="0">
                          <a:solidFill>
                            <a:schemeClr val="accent1"/>
                          </a:solidFill>
                          <a:latin typeface="BIZ UDゴシック" panose="020B0400000000000000" pitchFamily="49" charset="-128"/>
                          <a:ea typeface="BIZ UDゴシック" panose="020B0400000000000000" pitchFamily="49" charset="-128"/>
                        </a:rPr>
                        <a:t>：○○</a:t>
                      </a:r>
                      <a:r>
                        <a:rPr kumimoji="1" lang="en-US" altLang="ja-JP" sz="1200" b="0">
                          <a:solidFill>
                            <a:schemeClr val="accent1"/>
                          </a:solidFill>
                          <a:latin typeface="BIZ UDゴシック" panose="020B0400000000000000" pitchFamily="49" charset="-128"/>
                          <a:ea typeface="BIZ UDゴシック" panose="020B0400000000000000" pitchFamily="49" charset="-128"/>
                        </a:rPr>
                        <a:t>.com</a:t>
                      </a:r>
                      <a:r>
                        <a:rPr kumimoji="1" lang="ja-JP" altLang="en-US" sz="1200" b="0">
                          <a:solidFill>
                            <a:schemeClr val="accent1"/>
                          </a:solidFill>
                          <a:latin typeface="BIZ UDゴシック" panose="020B0400000000000000" pitchFamily="49" charset="-128"/>
                          <a:ea typeface="BIZ UDゴシック" panose="020B0400000000000000" pitchFamily="49" charset="-128"/>
                        </a:rPr>
                        <a:t>　</a:t>
                      </a:r>
                      <a:r>
                        <a:rPr kumimoji="1" lang="en-US" altLang="ja-JP" sz="1200" b="0">
                          <a:solidFill>
                            <a:schemeClr val="accent1"/>
                          </a:solidFill>
                          <a:latin typeface="BIZ UDゴシック" panose="020B0400000000000000" pitchFamily="49" charset="-128"/>
                          <a:ea typeface="BIZ UDゴシック" panose="020B0400000000000000" pitchFamily="49" charset="-128"/>
                        </a:rPr>
                        <a:t>Instagram</a:t>
                      </a:r>
                      <a:r>
                        <a:rPr kumimoji="1" lang="ja-JP" altLang="en-US" sz="1200" b="0">
                          <a:solidFill>
                            <a:schemeClr val="accent1"/>
                          </a:solidFill>
                          <a:latin typeface="BIZ UDゴシック" panose="020B0400000000000000" pitchFamily="49" charset="-128"/>
                          <a:ea typeface="BIZ UDゴシック" panose="020B0400000000000000" pitchFamily="49"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2302336"/>
                  </a:ext>
                </a:extLst>
              </a:tr>
              <a:tr h="375991">
                <a:tc>
                  <a:txBody>
                    <a:bodyPr/>
                    <a:lstStyle/>
                    <a:p>
                      <a:r>
                        <a:rPr kumimoji="1" lang="ja-JP" altLang="en-US" sz="1200" b="0">
                          <a:latin typeface="BIZ UDゴシック" panose="020B0400000000000000" pitchFamily="49" charset="-128"/>
                          <a:ea typeface="BIZ UDゴシック" panose="020B0400000000000000" pitchFamily="49" charset="-128"/>
                        </a:rPr>
                        <a:t>創業</a:t>
                      </a:r>
                      <a:endParaRPr kumimoji="1" lang="en-US" altLang="ja-JP" sz="1200" b="0">
                        <a:latin typeface="BIZ UDゴシック" panose="020B0400000000000000" pitchFamily="49" charset="-128"/>
                        <a:ea typeface="BIZ UDゴシック" panose="020B0400000000000000" pitchFamily="49" charset="-128"/>
                      </a:endParaRPr>
                    </a:p>
                    <a:p>
                      <a:r>
                        <a:rPr kumimoji="1" lang="en-US" altLang="ja-JP" sz="1200" b="0">
                          <a:latin typeface="BIZ UDゴシック" panose="020B0400000000000000" pitchFamily="49" charset="-128"/>
                          <a:ea typeface="BIZ UDゴシック" panose="020B0400000000000000" pitchFamily="49" charset="-128"/>
                        </a:rPr>
                        <a:t>※</a:t>
                      </a:r>
                      <a:r>
                        <a:rPr kumimoji="1" lang="ja-JP" altLang="en-US" sz="1200" b="0">
                          <a:latin typeface="BIZ UDゴシック" panose="020B0400000000000000" pitchFamily="49" charset="-128"/>
                          <a:ea typeface="BIZ UDゴシック" panose="020B0400000000000000" pitchFamily="49" charset="-128"/>
                        </a:rPr>
                        <a:t>法人化している場合記入</a:t>
                      </a:r>
                      <a:endParaRPr kumimoji="1" lang="en-US" altLang="ja-JP" sz="1200" b="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r>
                        <a:rPr kumimoji="1" lang="en-US" altLang="ja-JP" sz="1200" b="0" dirty="0">
                          <a:solidFill>
                            <a:schemeClr val="accent1"/>
                          </a:solidFill>
                          <a:latin typeface="BIZ UDゴシック" panose="020B0400000000000000" pitchFamily="49" charset="-128"/>
                          <a:ea typeface="BIZ UDゴシック" panose="020B0400000000000000" pitchFamily="49" charset="-128"/>
                        </a:rPr>
                        <a:t>20</a:t>
                      </a:r>
                      <a:r>
                        <a:rPr kumimoji="1" lang="ja-JP" altLang="en-US" sz="1200" b="0" dirty="0">
                          <a:solidFill>
                            <a:schemeClr val="accent1"/>
                          </a:solidFill>
                          <a:latin typeface="BIZ UDゴシック" panose="020B0400000000000000" pitchFamily="49" charset="-128"/>
                          <a:ea typeface="BIZ UDゴシック" panose="020B0400000000000000" pitchFamily="49" charset="-128"/>
                        </a:rPr>
                        <a:t>○○年　○月　（創業○年）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60918174"/>
                  </a:ext>
                </a:extLst>
              </a:tr>
              <a:tr h="375991">
                <a:tc>
                  <a:txBody>
                    <a:bodyPr/>
                    <a:lstStyle/>
                    <a:p>
                      <a:r>
                        <a:rPr kumimoji="1" lang="ja-JP" altLang="en-US" sz="1200" b="0">
                          <a:latin typeface="BIZ UDゴシック" panose="020B0400000000000000" pitchFamily="49" charset="-128"/>
                          <a:ea typeface="BIZ UDゴシック" panose="020B0400000000000000" pitchFamily="49" charset="-128"/>
                        </a:rPr>
                        <a:t>研究分野・業種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3690364"/>
                  </a:ext>
                </a:extLst>
              </a:tr>
              <a:tr h="375991">
                <a:tc>
                  <a:txBody>
                    <a:bodyPr/>
                    <a:lstStyle/>
                    <a:p>
                      <a:r>
                        <a:rPr kumimoji="1" lang="ja-JP" altLang="en-US" sz="1200" b="0">
                          <a:latin typeface="BIZ UDゴシック" panose="020B0400000000000000" pitchFamily="49" charset="-128"/>
                          <a:ea typeface="BIZ UDゴシック" panose="020B0400000000000000" pitchFamily="49" charset="-128"/>
                        </a:rPr>
                        <a:t>（フリガナ）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gridSpan="3">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49128552"/>
                  </a:ext>
                </a:extLst>
              </a:tr>
              <a:tr h="455068">
                <a:tc>
                  <a:txBody>
                    <a:bodyPr/>
                    <a:lstStyle/>
                    <a:p>
                      <a:r>
                        <a:rPr kumimoji="1" lang="ja-JP" altLang="en-US" sz="1200" b="0">
                          <a:latin typeface="BIZ UDゴシック" panose="020B0400000000000000" pitchFamily="49" charset="-128"/>
                          <a:ea typeface="BIZ UDゴシック" panose="020B0400000000000000" pitchFamily="49" charset="-128"/>
                        </a:rPr>
                        <a:t>発表者氏名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52663550"/>
                  </a:ext>
                </a:extLst>
              </a:tr>
              <a:tr h="455068">
                <a:tc>
                  <a:txBody>
                    <a:bodyPr/>
                    <a:lstStyle/>
                    <a:p>
                      <a:r>
                        <a:rPr kumimoji="1" lang="ja-JP" altLang="en-US" sz="1200" b="0">
                          <a:latin typeface="BIZ UDゴシック" panose="020B0400000000000000" pitchFamily="49" charset="-128"/>
                          <a:ea typeface="BIZ UDゴシック" panose="020B0400000000000000" pitchFamily="49" charset="-128"/>
                        </a:rPr>
                        <a:t>発表者電話番号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bg1">
                              <a:lumMod val="90000"/>
                              <a:lumOff val="10000"/>
                            </a:schemeClr>
                          </a:solidFill>
                          <a:latin typeface="BIZ UDゴシック" panose="020B0400000000000000" pitchFamily="49" charset="-128"/>
                          <a:ea typeface="BIZ UDゴシック" panose="020B0400000000000000" pitchFamily="49" charset="-128"/>
                        </a:rPr>
                        <a:t>当日の発表者への緊急連絡に使用いたしますので、確実に連絡が取れる電話番号をご提供ください。なお、いただいた番号は緊急連絡以外の目的には使用いたしません。</a:t>
                      </a:r>
                    </a:p>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26481897"/>
                  </a:ext>
                </a:extLst>
              </a:tr>
              <a:tr h="455068">
                <a:tc>
                  <a:txBody>
                    <a:bodyPr/>
                    <a:lstStyle/>
                    <a:p>
                      <a:r>
                        <a:rPr kumimoji="1" lang="ja-JP" altLang="en-US" sz="1200" b="0" dirty="0">
                          <a:latin typeface="BIZ UDゴシック" panose="020B0400000000000000" pitchFamily="49" charset="-128"/>
                          <a:ea typeface="BIZ UDゴシック" panose="020B0400000000000000" pitchFamily="49" charset="-128"/>
                        </a:rPr>
                        <a:t>発表者 </a:t>
                      </a:r>
                      <a:r>
                        <a:rPr kumimoji="1" lang="en-US" altLang="ja-JP" sz="1200" b="0" dirty="0">
                          <a:latin typeface="BIZ UDゴシック" panose="020B0400000000000000" pitchFamily="49" charset="-128"/>
                          <a:ea typeface="BIZ UDゴシック" panose="020B0400000000000000" pitchFamily="49" charset="-128"/>
                        </a:rPr>
                        <a:t>E-mail</a:t>
                      </a:r>
                      <a:endParaRPr kumimoji="1" lang="ja-JP" altLang="en-US" sz="1200" b="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endParaRPr kumimoji="1" lang="ja-JP" altLang="en-US" sz="1200" b="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82430589"/>
                  </a:ext>
                </a:extLst>
              </a:tr>
            </a:tbl>
          </a:graphicData>
        </a:graphic>
      </p:graphicFrame>
    </p:spTree>
    <p:extLst>
      <p:ext uri="{BB962C8B-B14F-4D97-AF65-F5344CB8AC3E}">
        <p14:creationId xmlns:p14="http://schemas.microsoft.com/office/powerpoint/2010/main" val="289825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B4806-6531-CEAE-5215-3CD5B7D64DE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CC79FAF-FDF1-6D91-B636-21FBD1657A7C}"/>
              </a:ext>
            </a:extLst>
          </p:cNvPr>
          <p:cNvSpPr>
            <a:spLocks noGrp="1"/>
          </p:cNvSpPr>
          <p:nvPr>
            <p:ph type="title"/>
          </p:nvPr>
        </p:nvSpPr>
        <p:spPr/>
        <p:txBody>
          <a:bodyPr/>
          <a:lstStyle/>
          <a:p>
            <a:r>
              <a:rPr kumimoji="1" lang="ja-JP" altLang="en-US" dirty="0"/>
              <a:t>第６回</a:t>
            </a:r>
            <a:r>
              <a:rPr kumimoji="1" lang="en-US" altLang="ja-JP" dirty="0"/>
              <a:t>TCI</a:t>
            </a:r>
            <a:r>
              <a:rPr kumimoji="1" lang="ja-JP" altLang="en-US" dirty="0"/>
              <a:t>ベンチャーアワード「シーズ部門」応募申込書</a:t>
            </a:r>
            <a:r>
              <a:rPr kumimoji="1" lang="en-US" altLang="ja-JP" dirty="0"/>
              <a:t>(</a:t>
            </a:r>
            <a:r>
              <a:rPr kumimoji="1" lang="ja-JP" altLang="en-US" dirty="0"/>
              <a:t>２</a:t>
            </a:r>
            <a:r>
              <a:rPr kumimoji="1" lang="en-US" altLang="ja-JP" dirty="0"/>
              <a:t>/</a:t>
            </a:r>
            <a:r>
              <a:rPr kumimoji="1" lang="ja-JP" altLang="en-US" dirty="0"/>
              <a:t>３</a:t>
            </a:r>
            <a:r>
              <a:rPr kumimoji="1" lang="en-US" altLang="ja-JP" dirty="0"/>
              <a:t>)</a:t>
            </a:r>
            <a:endParaRPr kumimoji="1" lang="ja-JP" altLang="en-US" dirty="0"/>
          </a:p>
        </p:txBody>
      </p:sp>
      <p:sp>
        <p:nvSpPr>
          <p:cNvPr id="3" name="スライド番号プレースホルダー 2">
            <a:extLst>
              <a:ext uri="{FF2B5EF4-FFF2-40B4-BE49-F238E27FC236}">
                <a16:creationId xmlns:a16="http://schemas.microsoft.com/office/drawing/2014/main" id="{9AC990CE-A90A-ABBC-572D-533D176ED4EB}"/>
              </a:ext>
            </a:extLst>
          </p:cNvPr>
          <p:cNvSpPr>
            <a:spLocks noGrp="1"/>
          </p:cNvSpPr>
          <p:nvPr>
            <p:ph type="sldNum" sz="quarter" idx="4"/>
          </p:nvPr>
        </p:nvSpPr>
        <p:spPr/>
        <p:txBody>
          <a:bodyPr/>
          <a:lstStyle/>
          <a:p>
            <a:fld id="{7F28D174-4E16-8842-BC8C-F457D556E161}" type="slidenum">
              <a:rPr lang="ja-JP" altLang="en-US" smtClean="0"/>
              <a:pPr/>
              <a:t>2</a:t>
            </a:fld>
            <a:endParaRPr lang="ja-JP" altLang="en-US"/>
          </a:p>
        </p:txBody>
      </p:sp>
      <p:graphicFrame>
        <p:nvGraphicFramePr>
          <p:cNvPr id="7" name="表 6">
            <a:extLst>
              <a:ext uri="{FF2B5EF4-FFF2-40B4-BE49-F238E27FC236}">
                <a16:creationId xmlns:a16="http://schemas.microsoft.com/office/drawing/2014/main" id="{16E13425-0983-CC71-EF1B-D8A9CFB414DE}"/>
              </a:ext>
            </a:extLst>
          </p:cNvPr>
          <p:cNvGraphicFramePr>
            <a:graphicFrameLocks noGrp="1"/>
          </p:cNvGraphicFramePr>
          <p:nvPr>
            <p:extLst>
              <p:ext uri="{D42A27DB-BD31-4B8C-83A1-F6EECF244321}">
                <p14:modId xmlns:p14="http://schemas.microsoft.com/office/powerpoint/2010/main" val="2524691962"/>
              </p:ext>
            </p:extLst>
          </p:nvPr>
        </p:nvGraphicFramePr>
        <p:xfrm>
          <a:off x="385763" y="2062344"/>
          <a:ext cx="11368545" cy="3807377"/>
        </p:xfrm>
        <a:graphic>
          <a:graphicData uri="http://schemas.openxmlformats.org/drawingml/2006/table">
            <a:tbl>
              <a:tblPr firstRow="1" bandRow="1">
                <a:tableStyleId>{5C22544A-7EE6-4342-B048-85BDC9FD1C3A}</a:tableStyleId>
              </a:tblPr>
              <a:tblGrid>
                <a:gridCol w="783716">
                  <a:extLst>
                    <a:ext uri="{9D8B030D-6E8A-4147-A177-3AD203B41FA5}">
                      <a16:colId xmlns:a16="http://schemas.microsoft.com/office/drawing/2014/main" val="1716379881"/>
                    </a:ext>
                  </a:extLst>
                </a:gridCol>
                <a:gridCol w="1111042">
                  <a:extLst>
                    <a:ext uri="{9D8B030D-6E8A-4147-A177-3AD203B41FA5}">
                      <a16:colId xmlns:a16="http://schemas.microsoft.com/office/drawing/2014/main" val="2584980901"/>
                    </a:ext>
                  </a:extLst>
                </a:gridCol>
                <a:gridCol w="6804293">
                  <a:extLst>
                    <a:ext uri="{9D8B030D-6E8A-4147-A177-3AD203B41FA5}">
                      <a16:colId xmlns:a16="http://schemas.microsoft.com/office/drawing/2014/main" val="3495398034"/>
                    </a:ext>
                  </a:extLst>
                </a:gridCol>
                <a:gridCol w="2669494">
                  <a:extLst>
                    <a:ext uri="{9D8B030D-6E8A-4147-A177-3AD203B41FA5}">
                      <a16:colId xmlns:a16="http://schemas.microsoft.com/office/drawing/2014/main" val="1607772825"/>
                    </a:ext>
                  </a:extLst>
                </a:gridCol>
              </a:tblGrid>
              <a:tr h="379867">
                <a:tc>
                  <a:txBody>
                    <a:bodyPr/>
                    <a:lstStyle/>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資格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solidFill>
                            <a:schemeClr val="tx1"/>
                          </a:solidFill>
                          <a:latin typeface="BIZ UDゴシック" panose="020B0400000000000000" pitchFamily="49" charset="-128"/>
                          <a:ea typeface="BIZ UDゴシック" panose="020B0400000000000000" pitchFamily="49" charset="-128"/>
                        </a:rPr>
                        <a:t>チェック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40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8893845"/>
                  </a:ext>
                </a:extLst>
              </a:tr>
              <a:tr h="562766">
                <a:tc rowSpan="2">
                  <a:txBody>
                    <a:bodyPr/>
                    <a:lstStyle/>
                    <a:p>
                      <a:pPr algn="ctr"/>
                      <a:r>
                        <a:rPr kumimoji="1" lang="ja-JP" altLang="en-US" sz="1400">
                          <a:solidFill>
                            <a:schemeClr val="tx1"/>
                          </a:solidFill>
                          <a:latin typeface="BIZ UDゴシック" panose="020B0400000000000000" pitchFamily="49" charset="-128"/>
                          <a:ea typeface="BIZ UDゴシック" panose="020B0400000000000000" pitchFamily="49" charset="-128"/>
                        </a:rPr>
                        <a:t>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accent1"/>
                          </a:solidFill>
                          <a:highlight>
                            <a:srgbClr val="FFFF00"/>
                          </a:highlight>
                          <a:latin typeface="BIZ UDゴシック" panose="020B0400000000000000" pitchFamily="49" charset="-128"/>
                          <a:ea typeface="BIZ UDゴシック" panose="020B0400000000000000" pitchFamily="49"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solidFill>
                            <a:schemeClr val="tx1"/>
                          </a:solidFill>
                          <a:latin typeface="BIZ UDゴシック" panose="020B0400000000000000" pitchFamily="49" charset="-128"/>
                          <a:ea typeface="BIZ UDゴシック" panose="020B0400000000000000" pitchFamily="49" charset="-128"/>
                        </a:rPr>
                        <a:t>茨城県内に拠点を有する大学・国研に所属している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solidFill>
                            <a:schemeClr val="tx1"/>
                          </a:solidFill>
                          <a:latin typeface="BIZ UDゴシック" panose="020B0400000000000000" pitchFamily="49" charset="-128"/>
                          <a:ea typeface="BIZ UDゴシック" panose="020B0400000000000000" pitchFamily="49" charset="-128"/>
                        </a:rPr>
                        <a:t>所属している大学・国研名</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1200" dirty="0">
                          <a:solidFill>
                            <a:schemeClr val="tx1"/>
                          </a:solidFill>
                          <a:latin typeface="BIZ UDゴシック" panose="020B0400000000000000" pitchFamily="49" charset="-128"/>
                          <a:ea typeface="BIZ UDゴシック" panose="020B0400000000000000" pitchFamily="49" charset="-128"/>
                        </a:rPr>
                        <a:t>○○○研究所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1401994"/>
                  </a:ext>
                </a:extLst>
              </a:tr>
              <a:tr h="562766">
                <a:tc vMerge="1">
                  <a:txBody>
                    <a:bodyPr/>
                    <a:lstStyle/>
                    <a:p>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400">
                        <a:solidFill>
                          <a:schemeClr val="accent1"/>
                        </a:solidFill>
                        <a:highlight>
                          <a:srgbClr val="FFFF00"/>
                        </a:highlight>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solidFill>
                            <a:schemeClr val="tx1"/>
                          </a:solidFill>
                          <a:latin typeface="BIZ UDゴシック" panose="020B0400000000000000" pitchFamily="49" charset="-128"/>
                          <a:ea typeface="BIZ UDゴシック" panose="020B0400000000000000" pitchFamily="49" charset="-128"/>
                        </a:rPr>
                        <a:t>茨城県内に拠点を有する民間企業に所属している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solidFill>
                            <a:schemeClr val="tx1"/>
                          </a:solidFill>
                          <a:latin typeface="BIZ UDゴシック" panose="020B0400000000000000" pitchFamily="49" charset="-128"/>
                          <a:ea typeface="BIZ UDゴシック" panose="020B0400000000000000" pitchFamily="49" charset="-128"/>
                        </a:rPr>
                        <a:t>所属している企業名</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1200" dirty="0">
                          <a:solidFill>
                            <a:schemeClr val="tx1"/>
                          </a:solidFill>
                          <a:latin typeface="BIZ UDゴシック" panose="020B0400000000000000" pitchFamily="49" charset="-128"/>
                          <a:ea typeface="BIZ UDゴシック" panose="020B0400000000000000" pitchFamily="49" charset="-128"/>
                        </a:rPr>
                        <a:t>○○○株式会社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174454"/>
                  </a:ext>
                </a:extLst>
              </a:tr>
              <a:tr h="1150989">
                <a:tc>
                  <a:txBody>
                    <a:bodyPr/>
                    <a:lstStyle/>
                    <a:p>
                      <a:pPr algn="ctr"/>
                      <a:r>
                        <a:rPr kumimoji="1" lang="ja-JP" altLang="en-US" sz="1400">
                          <a:solidFill>
                            <a:schemeClr val="tx1"/>
                          </a:solidFill>
                          <a:latin typeface="BIZ UDゴシック" panose="020B0400000000000000" pitchFamily="49" charset="-128"/>
                          <a:ea typeface="BIZ UDゴシック" panose="020B0400000000000000" pitchFamily="49" charset="-128"/>
                        </a:rPr>
                        <a:t>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accent1"/>
                          </a:solidFill>
                          <a:highlight>
                            <a:srgbClr val="FFFF00"/>
                          </a:highlight>
                          <a:latin typeface="BIZ UDゴシック" panose="020B0400000000000000" pitchFamily="49" charset="-128"/>
                          <a:ea typeface="BIZ UDゴシック" panose="020B0400000000000000" pitchFamily="49"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solidFill>
                            <a:schemeClr val="tx1"/>
                          </a:solidFill>
                          <a:latin typeface="BIZ UDゴシック" panose="020B0400000000000000" pitchFamily="49" charset="-128"/>
                          <a:ea typeface="BIZ UDゴシック" panose="020B0400000000000000" pitchFamily="49" charset="-128"/>
                        </a:rPr>
                        <a:t>スタートアップ部門の対象とならない創業前／事業化前の段階の技術シーズである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708878004"/>
                  </a:ext>
                </a:extLst>
              </a:tr>
              <a:tr h="1150989">
                <a:tc>
                  <a:txBody>
                    <a:bodyPr/>
                    <a:lstStyle/>
                    <a:p>
                      <a:pPr algn="ctr"/>
                      <a:r>
                        <a:rPr kumimoji="1" lang="ja-JP" altLang="en-US" sz="1400">
                          <a:solidFill>
                            <a:schemeClr val="tx1"/>
                          </a:solidFill>
                          <a:latin typeface="BIZ UDゴシック" panose="020B0400000000000000" pitchFamily="49" charset="-128"/>
                          <a:ea typeface="BIZ UDゴシック" panose="020B0400000000000000" pitchFamily="49" charset="-128"/>
                        </a:rPr>
                        <a:t>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accent1"/>
                          </a:solidFill>
                          <a:highlight>
                            <a:srgbClr val="FFFF00"/>
                          </a:highlight>
                          <a:latin typeface="BIZ UDゴシック" panose="020B0400000000000000" pitchFamily="49" charset="-128"/>
                          <a:ea typeface="BIZ UDゴシック" panose="020B0400000000000000" pitchFamily="49" charset="-128"/>
                        </a:rPr>
                        <a:t>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solidFill>
                            <a:schemeClr val="tx1"/>
                          </a:solidFill>
                          <a:latin typeface="BIZ UDゴシック" panose="020B0400000000000000" pitchFamily="49" charset="-128"/>
                          <a:ea typeface="BIZ UDゴシック" panose="020B0400000000000000" pitchFamily="49" charset="-128"/>
                        </a:rPr>
                        <a:t>技術シーズの社会実装（起業または共同研究）を行う意思がある</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1400" dirty="0">
                          <a:solidFill>
                            <a:schemeClr val="tx1"/>
                          </a:solidFill>
                          <a:latin typeface="BIZ UDゴシック" panose="020B0400000000000000" pitchFamily="49" charset="-128"/>
                          <a:ea typeface="BIZ UDゴシック" panose="020B0400000000000000" pitchFamily="49" charset="-128"/>
                        </a:rPr>
                        <a:t>※</a:t>
                      </a:r>
                      <a:r>
                        <a:rPr kumimoji="1" lang="ja-JP" altLang="en-US" sz="1400" dirty="0">
                          <a:solidFill>
                            <a:schemeClr val="tx1"/>
                          </a:solidFill>
                          <a:latin typeface="BIZ UDゴシック" panose="020B0400000000000000" pitchFamily="49" charset="-128"/>
                          <a:ea typeface="BIZ UDゴシック" panose="020B0400000000000000" pitchFamily="49" charset="-128"/>
                        </a:rPr>
                        <a:t>企業の場合、起業または外部との共同研究の意思がある。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400"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717925254"/>
                  </a:ext>
                </a:extLst>
              </a:tr>
            </a:tbl>
          </a:graphicData>
        </a:graphic>
      </p:graphicFrame>
      <p:sp>
        <p:nvSpPr>
          <p:cNvPr id="8" name="吹き出し: 四角形 7">
            <a:extLst>
              <a:ext uri="{FF2B5EF4-FFF2-40B4-BE49-F238E27FC236}">
                <a16:creationId xmlns:a16="http://schemas.microsoft.com/office/drawing/2014/main" id="{20D7FADE-BDF1-6195-416F-FD291835D00D}"/>
              </a:ext>
            </a:extLst>
          </p:cNvPr>
          <p:cNvSpPr/>
          <p:nvPr/>
        </p:nvSpPr>
        <p:spPr>
          <a:xfrm>
            <a:off x="2098392" y="1505669"/>
            <a:ext cx="2720098" cy="813816"/>
          </a:xfrm>
          <a:prstGeom prst="wedgeRectCallout">
            <a:avLst>
              <a:gd name="adj1" fmla="val -52696"/>
              <a:gd name="adj2" fmla="val 85949"/>
            </a:avLst>
          </a:prstGeom>
          <a:solidFill>
            <a:schemeClr val="bg2"/>
          </a:solidFill>
          <a:ln w="9525" cap="flat" cmpd="sng" algn="ctr">
            <a:solidFill>
              <a:schemeClr val="accent6"/>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kumimoji="1" lang="ja-JP" altLang="en-US" sz="1400" dirty="0">
                <a:solidFill>
                  <a:srgbClr val="2C7596"/>
                </a:solidFill>
              </a:rPr>
              <a:t>該当部分に〇をつけてください</a:t>
            </a:r>
          </a:p>
        </p:txBody>
      </p:sp>
      <p:sp>
        <p:nvSpPr>
          <p:cNvPr id="9" name="テキスト ボックス 8">
            <a:extLst>
              <a:ext uri="{FF2B5EF4-FFF2-40B4-BE49-F238E27FC236}">
                <a16:creationId xmlns:a16="http://schemas.microsoft.com/office/drawing/2014/main" id="{CFAB280F-3C2D-DFD1-3928-BEC3C3111A91}"/>
              </a:ext>
            </a:extLst>
          </p:cNvPr>
          <p:cNvSpPr txBox="1"/>
          <p:nvPr/>
        </p:nvSpPr>
        <p:spPr>
          <a:xfrm>
            <a:off x="385763" y="747147"/>
            <a:ext cx="11368545" cy="1015663"/>
          </a:xfrm>
          <a:prstGeom prst="rect">
            <a:avLst/>
          </a:prstGeom>
          <a:noFill/>
        </p:spPr>
        <p:txBody>
          <a:bodyPr wrap="square" lIns="91440" tIns="45720" rIns="91440" bIns="45720" anchor="t">
            <a:spAutoFit/>
          </a:bodyPr>
          <a:lstStyle/>
          <a:p>
            <a:r>
              <a:rPr lang="en-US" altLang="ja-JP" sz="1200" u="sng" dirty="0">
                <a:solidFill>
                  <a:schemeClr val="accent1"/>
                </a:solidFill>
                <a:latin typeface="BIZ UDゴシック" panose="020B0400000000000000" pitchFamily="49" charset="-128"/>
                <a:ea typeface="BIZ UDゴシック" panose="020B0400000000000000" pitchFamily="49" charset="-128"/>
              </a:rPr>
              <a:t>※</a:t>
            </a:r>
            <a:r>
              <a:rPr lang="ja-JP" altLang="en-US" sz="1200" u="sng" dirty="0">
                <a:solidFill>
                  <a:schemeClr val="accent1"/>
                </a:solidFill>
                <a:latin typeface="BIZ UDゴシック" panose="020B0400000000000000" pitchFamily="49" charset="-128"/>
                <a:ea typeface="BIZ UDゴシック" panose="020B0400000000000000" pitchFamily="49" charset="-128"/>
              </a:rPr>
              <a:t>全スライドについて、青字の内容や記載例や削除し、黒字等で記入してください。枠線、サイズ等は自由に改変していただいて構いません（ただし、フォントサイズは</a:t>
            </a:r>
            <a:r>
              <a:rPr lang="en-US" altLang="ja-JP" sz="1200" u="sng" dirty="0">
                <a:solidFill>
                  <a:schemeClr val="accent1"/>
                </a:solidFill>
                <a:latin typeface="BIZ UDゴシック" panose="020B0400000000000000" pitchFamily="49" charset="-128"/>
                <a:ea typeface="BIZ UDゴシック" panose="020B0400000000000000" pitchFamily="49" charset="-128"/>
              </a:rPr>
              <a:t>11</a:t>
            </a:r>
            <a:r>
              <a:rPr lang="ja-JP" altLang="en-US" sz="1200" u="sng" dirty="0">
                <a:solidFill>
                  <a:schemeClr val="accent1"/>
                </a:solidFill>
                <a:latin typeface="BIZ UDゴシック" panose="020B0400000000000000" pitchFamily="49" charset="-128"/>
                <a:ea typeface="BIZ UDゴシック" panose="020B0400000000000000" pitchFamily="49" charset="-128"/>
              </a:rPr>
              <a:t>以上を目安としてください）。各スライドのタイトルも修正いただいてかまいません。</a:t>
            </a:r>
          </a:p>
          <a:p>
            <a:endParaRPr lang="en-US" altLang="ja-JP" sz="1800" dirty="0">
              <a:solidFill>
                <a:schemeClr val="accent1"/>
              </a:solidFill>
              <a:latin typeface="BIZ UDゴシック" panose="020B0400000000000000" pitchFamily="49" charset="-128"/>
              <a:ea typeface="BIZ UDゴシック" panose="020B0400000000000000" pitchFamily="49" charset="-128"/>
            </a:endParaRPr>
          </a:p>
          <a:p>
            <a:r>
              <a:rPr lang="ja-JP" altLang="en-US" sz="1800" dirty="0">
                <a:latin typeface="BIZ UDゴシック" panose="020B0400000000000000" pitchFamily="49" charset="-128"/>
                <a:ea typeface="BIZ UDゴシック" panose="020B0400000000000000" pitchFamily="49" charset="-128"/>
              </a:rPr>
              <a:t>応募資格確認</a:t>
            </a:r>
            <a:endParaRPr lang="en-US" altLang="ja-JP" sz="18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79176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548C-5E17-0F15-21F1-9CCA81CD7B2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6893084-2DA7-1EB2-B3F4-8B2C53E70971}"/>
              </a:ext>
            </a:extLst>
          </p:cNvPr>
          <p:cNvSpPr>
            <a:spLocks noGrp="1"/>
          </p:cNvSpPr>
          <p:nvPr>
            <p:ph type="title"/>
          </p:nvPr>
        </p:nvSpPr>
        <p:spPr/>
        <p:txBody>
          <a:bodyPr/>
          <a:lstStyle/>
          <a:p>
            <a:r>
              <a:rPr kumimoji="1" lang="ja-JP" altLang="en-US" dirty="0"/>
              <a:t>第６回</a:t>
            </a:r>
            <a:r>
              <a:rPr kumimoji="1" lang="en-US" altLang="ja-JP" dirty="0"/>
              <a:t>TCI</a:t>
            </a:r>
            <a:r>
              <a:rPr kumimoji="1" lang="ja-JP" altLang="en-US" dirty="0"/>
              <a:t>ベンチャーアワード「シーズ部門」応募申込書</a:t>
            </a:r>
            <a:r>
              <a:rPr kumimoji="1" lang="en-US" altLang="ja-JP" dirty="0"/>
              <a:t>(</a:t>
            </a:r>
            <a:r>
              <a:rPr kumimoji="1" lang="ja-JP" altLang="en-US" dirty="0"/>
              <a:t>３</a:t>
            </a:r>
            <a:r>
              <a:rPr kumimoji="1" lang="en-US" altLang="ja-JP" dirty="0"/>
              <a:t>/</a:t>
            </a:r>
            <a:r>
              <a:rPr kumimoji="1" lang="ja-JP" altLang="en-US" dirty="0"/>
              <a:t>３</a:t>
            </a:r>
            <a:r>
              <a:rPr kumimoji="1" lang="en-US" altLang="ja-JP" dirty="0"/>
              <a:t>)</a:t>
            </a:r>
            <a:endParaRPr kumimoji="1" lang="ja-JP" altLang="en-US" dirty="0"/>
          </a:p>
        </p:txBody>
      </p:sp>
      <p:sp>
        <p:nvSpPr>
          <p:cNvPr id="3" name="スライド番号プレースホルダー 2">
            <a:extLst>
              <a:ext uri="{FF2B5EF4-FFF2-40B4-BE49-F238E27FC236}">
                <a16:creationId xmlns:a16="http://schemas.microsoft.com/office/drawing/2014/main" id="{6EAA55B8-0FB3-3547-7E16-00816936CEE7}"/>
              </a:ext>
            </a:extLst>
          </p:cNvPr>
          <p:cNvSpPr>
            <a:spLocks noGrp="1"/>
          </p:cNvSpPr>
          <p:nvPr>
            <p:ph type="sldNum" sz="quarter" idx="4"/>
          </p:nvPr>
        </p:nvSpPr>
        <p:spPr/>
        <p:txBody>
          <a:bodyPr/>
          <a:lstStyle/>
          <a:p>
            <a:fld id="{7F28D174-4E16-8842-BC8C-F457D556E161}" type="slidenum">
              <a:rPr lang="ja-JP" altLang="en-US" smtClean="0"/>
              <a:pPr/>
              <a:t>3</a:t>
            </a:fld>
            <a:endParaRPr lang="ja-JP" altLang="en-US"/>
          </a:p>
        </p:txBody>
      </p:sp>
      <p:graphicFrame>
        <p:nvGraphicFramePr>
          <p:cNvPr id="7" name="表 6">
            <a:extLst>
              <a:ext uri="{FF2B5EF4-FFF2-40B4-BE49-F238E27FC236}">
                <a16:creationId xmlns:a16="http://schemas.microsoft.com/office/drawing/2014/main" id="{6EC40B9A-409A-BB52-2DB3-21A76CD9B820}"/>
              </a:ext>
            </a:extLst>
          </p:cNvPr>
          <p:cNvGraphicFramePr>
            <a:graphicFrameLocks noGrp="1"/>
          </p:cNvGraphicFramePr>
          <p:nvPr>
            <p:extLst>
              <p:ext uri="{D42A27DB-BD31-4B8C-83A1-F6EECF244321}">
                <p14:modId xmlns:p14="http://schemas.microsoft.com/office/powerpoint/2010/main" val="1967653587"/>
              </p:ext>
            </p:extLst>
          </p:nvPr>
        </p:nvGraphicFramePr>
        <p:xfrm>
          <a:off x="385763" y="656079"/>
          <a:ext cx="11254694" cy="5662734"/>
        </p:xfrm>
        <a:graphic>
          <a:graphicData uri="http://schemas.openxmlformats.org/drawingml/2006/table">
            <a:tbl>
              <a:tblPr firstRow="1" bandRow="1">
                <a:tableStyleId>{5C22544A-7EE6-4342-B048-85BDC9FD1C3A}</a:tableStyleId>
              </a:tblPr>
              <a:tblGrid>
                <a:gridCol w="11254694">
                  <a:extLst>
                    <a:ext uri="{9D8B030D-6E8A-4147-A177-3AD203B41FA5}">
                      <a16:colId xmlns:a16="http://schemas.microsoft.com/office/drawing/2014/main" val="3122051092"/>
                    </a:ext>
                  </a:extLst>
                </a:gridCol>
              </a:tblGrid>
              <a:tr h="24376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今回応募したシーズについて、過去に他の団体からの受賞歴があれば記入してください。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363833"/>
                  </a:ext>
                </a:extLst>
              </a:tr>
              <a:tr h="850330">
                <a:tc>
                  <a:txBody>
                    <a:bodyPr/>
                    <a:lstStyle/>
                    <a:p>
                      <a:endParaRPr kumimoji="1" lang="ja-JP" altLang="en-US" sz="1200" b="0">
                        <a:solidFill>
                          <a:schemeClr val="accent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021041"/>
                  </a:ext>
                </a:extLst>
              </a:tr>
              <a:tr h="277847">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今回応募したシーズをもとに、第三者（ファンド、競争的資金による公的研究助成等）からの出資や助成金採択があれば記載してください。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0329768"/>
                  </a:ext>
                </a:extLst>
              </a:tr>
              <a:tr h="890273">
                <a:tc>
                  <a:txBody>
                    <a:bodyPr/>
                    <a:lstStyle/>
                    <a:p>
                      <a:endParaRPr kumimoji="1" lang="ja-JP" altLang="en-US" sz="1200" b="0">
                        <a:solidFill>
                          <a:schemeClr val="accent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485660"/>
                  </a:ext>
                </a:extLst>
              </a:tr>
              <a:tr h="288560">
                <a:tc>
                  <a:txBody>
                    <a:bodyPr/>
                    <a:lstStyle/>
                    <a:p>
                      <a:r>
                        <a:rPr kumimoji="1" lang="ja-JP" altLang="en-US" sz="1200" b="0">
                          <a:solidFill>
                            <a:schemeClr val="tx1"/>
                          </a:solidFill>
                          <a:latin typeface="BIZ UDゴシック" panose="020B0400000000000000" pitchFamily="49" charset="-128"/>
                          <a:ea typeface="BIZ UDゴシック" panose="020B0400000000000000" pitchFamily="49" charset="-128"/>
                        </a:rPr>
                        <a:t>今回応募したシーズに関する特許等を取得していれば識別番号を記載して</a:t>
                      </a:r>
                      <a:r>
                        <a:rPr lang="ja-JP" altLang="en-US" sz="1200" b="0">
                          <a:solidFill>
                            <a:schemeClr val="tx1"/>
                          </a:solidFill>
                          <a:latin typeface="BIZ UDゴシック" panose="020B0400000000000000" pitchFamily="49" charset="-128"/>
                          <a:ea typeface="BIZ UDゴシック" panose="020B0400000000000000" pitchFamily="49" charset="-128"/>
                        </a:rPr>
                        <a:t>くだ</a:t>
                      </a:r>
                      <a:r>
                        <a:rPr kumimoji="1" lang="ja-JP" altLang="en-US" sz="1200" b="0">
                          <a:solidFill>
                            <a:schemeClr val="tx1"/>
                          </a:solidFill>
                          <a:latin typeface="BIZ UDゴシック" panose="020B0400000000000000" pitchFamily="49" charset="-128"/>
                          <a:ea typeface="BIZ UDゴシック" panose="020B0400000000000000" pitchFamily="49" charset="-128"/>
                        </a:rPr>
                        <a:t>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6374514"/>
                  </a:ext>
                </a:extLst>
              </a:tr>
              <a:tr h="616892">
                <a:tc>
                  <a:txBody>
                    <a:bodyPr/>
                    <a:lstStyle/>
                    <a:p>
                      <a:endParaRPr kumimoji="1" lang="ja-JP" altLang="en-US" sz="1200" b="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565736"/>
                  </a:ext>
                </a:extLst>
              </a:tr>
              <a:tr h="360569">
                <a:tc>
                  <a:txBody>
                    <a:bodyPr/>
                    <a:lstStyle/>
                    <a:p>
                      <a:r>
                        <a:rPr kumimoji="1" lang="ja-JP" altLang="en-US" sz="1200" b="0">
                          <a:solidFill>
                            <a:schemeClr val="tx1"/>
                          </a:solidFill>
                          <a:latin typeface="BIZ UDゴシック" panose="020B0400000000000000" pitchFamily="49" charset="-128"/>
                          <a:ea typeface="BIZ UDゴシック" panose="020B0400000000000000" pitchFamily="49" charset="-128"/>
                        </a:rPr>
                        <a:t>○○発ベンチャーなど、組織の認定を受けている場合は記載ください。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3543503"/>
                  </a:ext>
                </a:extLst>
              </a:tr>
              <a:tr h="638132">
                <a:tc>
                  <a:txBody>
                    <a:bodyPr/>
                    <a:lstStyle/>
                    <a:p>
                      <a:endParaRPr kumimoji="1" lang="ja-JP" altLang="en-US" sz="1200" b="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3876545"/>
                  </a:ext>
                </a:extLst>
              </a:tr>
              <a:tr h="277091">
                <a:tc>
                  <a:txBody>
                    <a:bodyPr/>
                    <a:lstStyle/>
                    <a:p>
                      <a:r>
                        <a:rPr kumimoji="1" lang="ja-JP" altLang="en-US" sz="1200" b="0">
                          <a:solidFill>
                            <a:schemeClr val="tx1"/>
                          </a:solidFill>
                          <a:latin typeface="BIZ UDゴシック" panose="020B0400000000000000" pitchFamily="49" charset="-128"/>
                          <a:ea typeface="BIZ UDゴシック" panose="020B0400000000000000" pitchFamily="49" charset="-128"/>
                        </a:rPr>
                        <a:t>その他、何かあれば自由に記載して</a:t>
                      </a:r>
                      <a:r>
                        <a:rPr lang="ja-JP" altLang="en-US" sz="1200" b="0">
                          <a:solidFill>
                            <a:schemeClr val="tx1"/>
                          </a:solidFill>
                          <a:latin typeface="BIZ UDゴシック" panose="020B0400000000000000" pitchFamily="49" charset="-128"/>
                          <a:ea typeface="BIZ UDゴシック" panose="020B0400000000000000" pitchFamily="49" charset="-128"/>
                        </a:rPr>
                        <a:t>くだ</a:t>
                      </a:r>
                      <a:r>
                        <a:rPr kumimoji="1" lang="ja-JP" altLang="en-US" sz="1200" b="0">
                          <a:solidFill>
                            <a:schemeClr val="tx1"/>
                          </a:solidFill>
                          <a:latin typeface="BIZ UDゴシック" panose="020B0400000000000000" pitchFamily="49" charset="-128"/>
                          <a:ea typeface="BIZ UDゴシック" panose="020B0400000000000000" pitchFamily="49" charset="-128"/>
                        </a:rPr>
                        <a:t>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3933801"/>
                  </a:ext>
                </a:extLst>
              </a:tr>
              <a:tr h="947731">
                <a:tc>
                  <a:txBody>
                    <a:bodyPr/>
                    <a:lstStyle/>
                    <a:p>
                      <a:endParaRPr kumimoji="1" lang="en-US" altLang="ja-JP" b="0" dirty="0">
                        <a:solidFill>
                          <a:schemeClr val="accent1"/>
                        </a:solidFill>
                        <a:latin typeface="BIZ UDゴシック" panose="020B0400000000000000" pitchFamily="49" charset="-128"/>
                        <a:ea typeface="BIZ UDゴシック" panose="020B0400000000000000" pitchFamily="49" charset="-128"/>
                      </a:endParaRPr>
                    </a:p>
                    <a:p>
                      <a:endParaRPr kumimoji="1" lang="en-US" altLang="ja-JP" b="0" dirty="0">
                        <a:solidFill>
                          <a:schemeClr val="accent1"/>
                        </a:solidFill>
                        <a:latin typeface="BIZ UDゴシック" panose="020B0400000000000000" pitchFamily="49" charset="-128"/>
                        <a:ea typeface="BIZ UDゴシック" panose="020B0400000000000000" pitchFamily="49" charset="-128"/>
                      </a:endParaRPr>
                    </a:p>
                    <a:p>
                      <a:endParaRPr kumimoji="1" lang="en-US" altLang="ja-JP" b="0" dirty="0">
                        <a:solidFill>
                          <a:schemeClr val="accent1"/>
                        </a:solidFill>
                        <a:latin typeface="BIZ UDゴシック" panose="020B0400000000000000" pitchFamily="49" charset="-128"/>
                        <a:ea typeface="BIZ UDゴシック" panose="020B0400000000000000" pitchFamily="49" charset="-128"/>
                      </a:endParaRPr>
                    </a:p>
                    <a:p>
                      <a:endParaRPr kumimoji="1" lang="ja-JP" altLang="en-US" b="0" dirty="0">
                        <a:solidFill>
                          <a:schemeClr val="accent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960593"/>
                  </a:ext>
                </a:extLst>
              </a:tr>
            </a:tbl>
          </a:graphicData>
        </a:graphic>
      </p:graphicFrame>
    </p:spTree>
    <p:extLst>
      <p:ext uri="{BB962C8B-B14F-4D97-AF65-F5344CB8AC3E}">
        <p14:creationId xmlns:p14="http://schemas.microsoft.com/office/powerpoint/2010/main" val="111963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A6E20A0-C2BE-DE9A-8D25-20B1C54C4CB4}"/>
              </a:ext>
            </a:extLst>
          </p:cNvPr>
          <p:cNvSpPr>
            <a:spLocks noGrp="1"/>
          </p:cNvSpPr>
          <p:nvPr>
            <p:ph type="sldNum" sz="quarter" idx="4"/>
          </p:nvPr>
        </p:nvSpPr>
        <p:spPr/>
        <p:txBody>
          <a:bodyPr/>
          <a:lstStyle/>
          <a:p>
            <a:fld id="{652AE7A0-B274-4AD2-A86F-1F9EDE300C1C}" type="slidenum">
              <a:rPr lang="ja-JP" altLang="en-US" smtClean="0"/>
              <a:pPr/>
              <a:t>4</a:t>
            </a:fld>
            <a:endParaRPr lang="ja-JP" altLang="en-US"/>
          </a:p>
        </p:txBody>
      </p:sp>
      <p:sp>
        <p:nvSpPr>
          <p:cNvPr id="3" name="テキスト プレースホルダー 2">
            <a:extLst>
              <a:ext uri="{FF2B5EF4-FFF2-40B4-BE49-F238E27FC236}">
                <a16:creationId xmlns:a16="http://schemas.microsoft.com/office/drawing/2014/main" id="{03997FCB-321D-54BC-2ACE-C022E064CE9D}"/>
              </a:ext>
            </a:extLst>
          </p:cNvPr>
          <p:cNvSpPr>
            <a:spLocks noGrp="1"/>
          </p:cNvSpPr>
          <p:nvPr>
            <p:ph type="body" sz="quarter" idx="15"/>
          </p:nvPr>
        </p:nvSpPr>
        <p:spPr/>
        <p:txBody>
          <a:bodyPr/>
          <a:lstStyle/>
          <a:p>
            <a:endParaRPr kumimoji="1" lang="ja-JP" altLang="en-US" dirty="0"/>
          </a:p>
        </p:txBody>
      </p:sp>
      <p:sp>
        <p:nvSpPr>
          <p:cNvPr id="4" name="テキスト プレースホルダー 3">
            <a:extLst>
              <a:ext uri="{FF2B5EF4-FFF2-40B4-BE49-F238E27FC236}">
                <a16:creationId xmlns:a16="http://schemas.microsoft.com/office/drawing/2014/main" id="{76A100F8-6DD0-1110-2F68-13493E6F7FD3}"/>
              </a:ext>
            </a:extLst>
          </p:cNvPr>
          <p:cNvSpPr>
            <a:spLocks noGrp="1"/>
          </p:cNvSpPr>
          <p:nvPr>
            <p:ph type="body" sz="quarter" idx="16"/>
          </p:nvPr>
        </p:nvSpPr>
        <p:spPr/>
        <p:txBody>
          <a:bodyPr/>
          <a:lstStyle/>
          <a:p>
            <a:endParaRPr kumimoji="1" lang="ja-JP" altLang="en-US" dirty="0"/>
          </a:p>
        </p:txBody>
      </p:sp>
      <p:sp>
        <p:nvSpPr>
          <p:cNvPr id="5" name="テキスト プレースホルダー 4">
            <a:extLst>
              <a:ext uri="{FF2B5EF4-FFF2-40B4-BE49-F238E27FC236}">
                <a16:creationId xmlns:a16="http://schemas.microsoft.com/office/drawing/2014/main" id="{1D5C2E24-B9B6-536E-075B-248BC89DF687}"/>
              </a:ext>
            </a:extLst>
          </p:cNvPr>
          <p:cNvSpPr>
            <a:spLocks noGrp="1"/>
          </p:cNvSpPr>
          <p:nvPr>
            <p:ph type="body" sz="quarter" idx="17"/>
          </p:nvPr>
        </p:nvSpPr>
        <p:spPr/>
        <p:txBody>
          <a:bodyPr/>
          <a:lstStyle/>
          <a:p>
            <a:endParaRPr kumimoji="1" lang="ja-JP" altLang="en-US" dirty="0"/>
          </a:p>
        </p:txBody>
      </p:sp>
      <p:sp>
        <p:nvSpPr>
          <p:cNvPr id="6" name="テキスト プレースホルダー 5">
            <a:extLst>
              <a:ext uri="{FF2B5EF4-FFF2-40B4-BE49-F238E27FC236}">
                <a16:creationId xmlns:a16="http://schemas.microsoft.com/office/drawing/2014/main" id="{4804EE03-001D-B17F-A441-8C9627746B00}"/>
              </a:ext>
            </a:extLst>
          </p:cNvPr>
          <p:cNvSpPr>
            <a:spLocks noGrp="1"/>
          </p:cNvSpPr>
          <p:nvPr>
            <p:ph type="body" sz="quarter" idx="18"/>
          </p:nvPr>
        </p:nvSpPr>
        <p:spPr/>
        <p:txBody>
          <a:bodyPr/>
          <a:lstStyle/>
          <a:p>
            <a:endParaRPr kumimoji="1" lang="ja-JP" altLang="en-US" dirty="0"/>
          </a:p>
        </p:txBody>
      </p:sp>
      <p:sp>
        <p:nvSpPr>
          <p:cNvPr id="7" name="テキスト ボックス 6">
            <a:extLst>
              <a:ext uri="{FF2B5EF4-FFF2-40B4-BE49-F238E27FC236}">
                <a16:creationId xmlns:a16="http://schemas.microsoft.com/office/drawing/2014/main" id="{BE63462E-1969-3EA5-462D-840D3FD149D1}"/>
              </a:ext>
            </a:extLst>
          </p:cNvPr>
          <p:cNvSpPr txBox="1"/>
          <p:nvPr/>
        </p:nvSpPr>
        <p:spPr>
          <a:xfrm>
            <a:off x="2848270" y="4235999"/>
            <a:ext cx="6495459" cy="261610"/>
          </a:xfrm>
          <a:prstGeom prst="rect">
            <a:avLst/>
          </a:prstGeom>
          <a:noFill/>
        </p:spPr>
        <p:txBody>
          <a:bodyPr wrap="square" lIns="91440" tIns="45720" rIns="91440" bIns="45720" rtlCol="0" anchor="ctr">
            <a:spAutoFit/>
          </a:bodyPr>
          <a:lstStyle/>
          <a:p>
            <a:pPr algn="ctr"/>
            <a:r>
              <a:rPr lang="en-US" altLang="ja-JP" sz="1100" dirty="0">
                <a:solidFill>
                  <a:schemeClr val="accent1"/>
                </a:solidFill>
              </a:rPr>
              <a:t>※</a:t>
            </a:r>
            <a:r>
              <a:rPr lang="ja-JP" altLang="en-US" sz="1100" dirty="0">
                <a:solidFill>
                  <a:schemeClr val="accent1"/>
                </a:solidFill>
              </a:rPr>
              <a:t>本スライドには、技術や製品のイメージなどの画像を挿入いただいて結構です。</a:t>
            </a:r>
          </a:p>
        </p:txBody>
      </p:sp>
    </p:spTree>
    <p:extLst>
      <p:ext uri="{BB962C8B-B14F-4D97-AF65-F5344CB8AC3E}">
        <p14:creationId xmlns:p14="http://schemas.microsoft.com/office/powerpoint/2010/main" val="1572572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3E24AF-0C62-6733-97A9-3DA49F38529E}"/>
              </a:ext>
            </a:extLst>
          </p:cNvPr>
          <p:cNvSpPr>
            <a:spLocks noGrp="1"/>
          </p:cNvSpPr>
          <p:nvPr>
            <p:ph type="title"/>
          </p:nvPr>
        </p:nvSpPr>
        <p:spPr/>
        <p:txBody>
          <a:bodyPr/>
          <a:lstStyle/>
          <a:p>
            <a:r>
              <a:rPr kumimoji="1" lang="ja-JP" altLang="en-US" dirty="0"/>
              <a:t>エグゼクティブサマリ</a:t>
            </a:r>
          </a:p>
        </p:txBody>
      </p:sp>
      <p:sp>
        <p:nvSpPr>
          <p:cNvPr id="3" name="スライド番号プレースホルダー 2">
            <a:extLst>
              <a:ext uri="{FF2B5EF4-FFF2-40B4-BE49-F238E27FC236}">
                <a16:creationId xmlns:a16="http://schemas.microsoft.com/office/drawing/2014/main" id="{0BF1CE6A-579D-4A88-07A0-0DF6745EFC1C}"/>
              </a:ext>
            </a:extLst>
          </p:cNvPr>
          <p:cNvSpPr>
            <a:spLocks noGrp="1"/>
          </p:cNvSpPr>
          <p:nvPr>
            <p:ph type="sldNum" sz="quarter" idx="4"/>
          </p:nvPr>
        </p:nvSpPr>
        <p:spPr/>
        <p:txBody>
          <a:bodyPr/>
          <a:lstStyle/>
          <a:p>
            <a:fld id="{7F28D174-4E16-8842-BC8C-F457D556E161}" type="slidenum">
              <a:rPr lang="ja-JP" altLang="en-US" smtClean="0"/>
              <a:pPr/>
              <a:t>5</a:t>
            </a:fld>
            <a:endParaRPr lang="ja-JP" altLang="en-US"/>
          </a:p>
        </p:txBody>
      </p:sp>
      <p:sp>
        <p:nvSpPr>
          <p:cNvPr id="4" name="コンテンツ プレースホルダー 3">
            <a:extLst>
              <a:ext uri="{FF2B5EF4-FFF2-40B4-BE49-F238E27FC236}">
                <a16:creationId xmlns:a16="http://schemas.microsoft.com/office/drawing/2014/main" id="{999120B5-88EA-499B-1856-4F8D873F1945}"/>
              </a:ext>
            </a:extLst>
          </p:cNvPr>
          <p:cNvSpPr>
            <a:spLocks noGrp="1"/>
          </p:cNvSpPr>
          <p:nvPr>
            <p:ph idx="1"/>
          </p:nvPr>
        </p:nvSpPr>
        <p:spPr/>
        <p:txBody>
          <a:bodyPr/>
          <a:lstStyle/>
          <a:p>
            <a:endParaRPr kumimoji="1" lang="ja-JP" altLang="en-US" dirty="0"/>
          </a:p>
        </p:txBody>
      </p:sp>
      <p:sp>
        <p:nvSpPr>
          <p:cNvPr id="7" name="テキスト ボックス 6">
            <a:extLst>
              <a:ext uri="{FF2B5EF4-FFF2-40B4-BE49-F238E27FC236}">
                <a16:creationId xmlns:a16="http://schemas.microsoft.com/office/drawing/2014/main" id="{E28B4C16-8A91-3FAC-A308-526749E8254A}"/>
              </a:ext>
            </a:extLst>
          </p:cNvPr>
          <p:cNvSpPr txBox="1"/>
          <p:nvPr/>
        </p:nvSpPr>
        <p:spPr>
          <a:xfrm>
            <a:off x="334961" y="2921169"/>
            <a:ext cx="11522076" cy="1015663"/>
          </a:xfrm>
          <a:prstGeom prst="rect">
            <a:avLst/>
          </a:prstGeom>
          <a:noFill/>
          <a:ln>
            <a:solidFill>
              <a:srgbClr val="035B82"/>
            </a:solidFill>
            <a:prstDash val="dash"/>
          </a:ln>
        </p:spPr>
        <p:txBody>
          <a:bodyPr wrap="square" lIns="91440" tIns="45720" rIns="91440" bIns="45720" rtlCol="0" anchor="t">
            <a:spAutoFit/>
          </a:bodyPr>
          <a:lstStyle/>
          <a:p>
            <a:r>
              <a:rPr lang="ja-JP" altLang="en-US" sz="1200" dirty="0">
                <a:solidFill>
                  <a:schemeClr val="accent1"/>
                </a:solidFill>
                <a:latin typeface="BIZ UDゴシック" panose="020B0400000000000000" pitchFamily="49" charset="-128"/>
                <a:ea typeface="BIZ UDゴシック" panose="020B0400000000000000" pitchFamily="49" charset="-128"/>
              </a:rPr>
              <a:t>全体の</a:t>
            </a:r>
            <a:r>
              <a:rPr kumimoji="1" lang="ja-JP" altLang="en-US" sz="1200" dirty="0">
                <a:solidFill>
                  <a:schemeClr val="accent1"/>
                </a:solidFill>
                <a:latin typeface="BIZ UDゴシック" panose="020B0400000000000000" pitchFamily="49" charset="-128"/>
                <a:ea typeface="BIZ UDゴシック" panose="020B0400000000000000" pitchFamily="49" charset="-128"/>
              </a:rPr>
              <a:t>概要</a:t>
            </a:r>
            <a:r>
              <a:rPr lang="ja-JP" altLang="en-US" sz="1200" dirty="0">
                <a:solidFill>
                  <a:schemeClr val="accent1"/>
                </a:solidFill>
                <a:latin typeface="BIZ UDゴシック" panose="020B0400000000000000" pitchFamily="49" charset="-128"/>
                <a:ea typeface="BIZ UDゴシック" panose="020B0400000000000000" pitchFamily="49" charset="-128"/>
              </a:rPr>
              <a:t>を</a:t>
            </a:r>
            <a:r>
              <a:rPr lang="ja-JP" altLang="en-US" sz="1200" dirty="0">
                <a:solidFill>
                  <a:schemeClr val="accent1"/>
                </a:solidFill>
                <a:highlight>
                  <a:srgbClr val="FFFF00"/>
                </a:highlight>
                <a:latin typeface="BIZ UDゴシック" panose="020B0400000000000000" pitchFamily="49" charset="-128"/>
                <a:ea typeface="BIZ UDゴシック" panose="020B0400000000000000" pitchFamily="49" charset="-128"/>
              </a:rPr>
              <a:t>1枚</a:t>
            </a:r>
            <a:r>
              <a:rPr lang="ja-JP" altLang="en-US" sz="1200" dirty="0">
                <a:solidFill>
                  <a:schemeClr val="accent1"/>
                </a:solidFill>
                <a:latin typeface="BIZ UDゴシック" panose="020B0400000000000000" pitchFamily="49" charset="-128"/>
                <a:ea typeface="BIZ UDゴシック" panose="020B0400000000000000" pitchFamily="49" charset="-128"/>
              </a:rPr>
              <a:t>でまとめてください。</a:t>
            </a:r>
          </a:p>
          <a:p>
            <a:r>
              <a:rPr lang="ja-JP" altLang="en-US" sz="1200" dirty="0">
                <a:solidFill>
                  <a:schemeClr val="accent1"/>
                </a:solidFill>
                <a:latin typeface="BIZ UDゴシック" panose="020B0400000000000000" pitchFamily="49" charset="-128"/>
                <a:ea typeface="BIZ UDゴシック" panose="020B0400000000000000" pitchFamily="49" charset="-128"/>
              </a:rPr>
              <a:t>①社会課題／市場課題と解決策</a:t>
            </a:r>
          </a:p>
          <a:p>
            <a:r>
              <a:rPr lang="ja-JP" altLang="en-US" sz="1200" dirty="0">
                <a:solidFill>
                  <a:schemeClr val="accent1"/>
                </a:solidFill>
                <a:latin typeface="BIZ UDゴシック" panose="020B0400000000000000" pitchFamily="49" charset="-128"/>
                <a:ea typeface="BIZ UDゴシック" panose="020B0400000000000000" pitchFamily="49" charset="-128"/>
              </a:rPr>
              <a:t>②技術シーズの競合優位性・差別化要素</a:t>
            </a:r>
          </a:p>
          <a:p>
            <a:r>
              <a:rPr lang="ja-JP" altLang="en-US" sz="1200" dirty="0">
                <a:solidFill>
                  <a:schemeClr val="accent1"/>
                </a:solidFill>
                <a:latin typeface="BIZ UDゴシック" panose="020B0400000000000000" pitchFamily="49" charset="-128"/>
                <a:ea typeface="BIZ UDゴシック" panose="020B0400000000000000" pitchFamily="49" charset="-128"/>
              </a:rPr>
              <a:t>③市場規模・社会的インパクト</a:t>
            </a:r>
          </a:p>
          <a:p>
            <a:r>
              <a:rPr lang="ja-JP" altLang="en-US" sz="1200" dirty="0">
                <a:solidFill>
                  <a:schemeClr val="accent1"/>
                </a:solidFill>
                <a:latin typeface="BIZ UDゴシック" panose="020B0400000000000000" pitchFamily="49" charset="-128"/>
                <a:ea typeface="BIZ UDゴシック" panose="020B0400000000000000" pitchFamily="49" charset="-128"/>
              </a:rPr>
              <a:t>④技術シーズの社会実装に向けたシナリオ</a:t>
            </a:r>
          </a:p>
        </p:txBody>
      </p:sp>
      <p:sp>
        <p:nvSpPr>
          <p:cNvPr id="8" name="吹き出し: 四角形 7">
            <a:extLst>
              <a:ext uri="{FF2B5EF4-FFF2-40B4-BE49-F238E27FC236}">
                <a16:creationId xmlns:a16="http://schemas.microsoft.com/office/drawing/2014/main" id="{36ACBEBB-D0D0-EFDB-5229-85BE0AE23BD6}"/>
              </a:ext>
            </a:extLst>
          </p:cNvPr>
          <p:cNvSpPr/>
          <p:nvPr/>
        </p:nvSpPr>
        <p:spPr>
          <a:xfrm>
            <a:off x="5423335" y="1463685"/>
            <a:ext cx="6255656" cy="736033"/>
          </a:xfrm>
          <a:prstGeom prst="wedgeRectCallout">
            <a:avLst>
              <a:gd name="adj1" fmla="val -37023"/>
              <a:gd name="adj2" fmla="val -82828"/>
            </a:avLst>
          </a:prstGeom>
          <a:solidFill>
            <a:schemeClr val="bg2"/>
          </a:solidFill>
          <a:ln w="9525">
            <a:solidFill>
              <a:srgbClr val="035B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全体の概要をまとめてください　</a:t>
            </a:r>
          </a:p>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例：●●というコア技術を用いて、■■■という市場課題を解決する</a:t>
            </a:r>
          </a:p>
        </p:txBody>
      </p:sp>
    </p:spTree>
    <p:extLst>
      <p:ext uri="{BB962C8B-B14F-4D97-AF65-F5344CB8AC3E}">
        <p14:creationId xmlns:p14="http://schemas.microsoft.com/office/powerpoint/2010/main" val="4030822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73C99-6A5F-5DDC-6F2E-7A13E089E6D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0F2BFE2-DA41-03A4-F772-5A604D51FA75}"/>
              </a:ext>
            </a:extLst>
          </p:cNvPr>
          <p:cNvSpPr>
            <a:spLocks noGrp="1"/>
          </p:cNvSpPr>
          <p:nvPr>
            <p:ph type="title"/>
          </p:nvPr>
        </p:nvSpPr>
        <p:spPr/>
        <p:txBody>
          <a:bodyPr/>
          <a:lstStyle/>
          <a:p>
            <a:r>
              <a:rPr kumimoji="1" lang="ja-JP" altLang="en-US" dirty="0"/>
              <a:t>社会課題／市場課題と解決策</a:t>
            </a:r>
          </a:p>
        </p:txBody>
      </p:sp>
      <p:sp>
        <p:nvSpPr>
          <p:cNvPr id="3" name="スライド番号プレースホルダー 2">
            <a:extLst>
              <a:ext uri="{FF2B5EF4-FFF2-40B4-BE49-F238E27FC236}">
                <a16:creationId xmlns:a16="http://schemas.microsoft.com/office/drawing/2014/main" id="{F545CB42-7D3E-BDF6-5405-BE17F6D4A1AD}"/>
              </a:ext>
            </a:extLst>
          </p:cNvPr>
          <p:cNvSpPr>
            <a:spLocks noGrp="1"/>
          </p:cNvSpPr>
          <p:nvPr>
            <p:ph type="sldNum" sz="quarter" idx="4"/>
          </p:nvPr>
        </p:nvSpPr>
        <p:spPr/>
        <p:txBody>
          <a:bodyPr/>
          <a:lstStyle/>
          <a:p>
            <a:fld id="{7F28D174-4E16-8842-BC8C-F457D556E161}" type="slidenum">
              <a:rPr lang="ja-JP" altLang="en-US" smtClean="0"/>
              <a:pPr/>
              <a:t>6</a:t>
            </a:fld>
            <a:endParaRPr lang="ja-JP" altLang="en-US"/>
          </a:p>
        </p:txBody>
      </p:sp>
      <p:sp>
        <p:nvSpPr>
          <p:cNvPr id="4" name="コンテンツ プレースホルダー 3">
            <a:extLst>
              <a:ext uri="{FF2B5EF4-FFF2-40B4-BE49-F238E27FC236}">
                <a16:creationId xmlns:a16="http://schemas.microsoft.com/office/drawing/2014/main" id="{833B3487-38D4-28F6-DB6C-D90DC6A9AA08}"/>
              </a:ext>
            </a:extLst>
          </p:cNvPr>
          <p:cNvSpPr>
            <a:spLocks noGrp="1"/>
          </p:cNvSpPr>
          <p:nvPr>
            <p:ph idx="1"/>
          </p:nvPr>
        </p:nvSpPr>
        <p:spPr/>
        <p:txBody>
          <a:bodyPr/>
          <a:lstStyle/>
          <a:p>
            <a:endParaRPr kumimoji="1" lang="ja-JP" altLang="en-US" dirty="0"/>
          </a:p>
        </p:txBody>
      </p:sp>
      <p:sp>
        <p:nvSpPr>
          <p:cNvPr id="5" name="テキスト ボックス 4">
            <a:extLst>
              <a:ext uri="{FF2B5EF4-FFF2-40B4-BE49-F238E27FC236}">
                <a16:creationId xmlns:a16="http://schemas.microsoft.com/office/drawing/2014/main" id="{5C4787A5-B155-9EE8-F12A-462FB3C53964}"/>
              </a:ext>
            </a:extLst>
          </p:cNvPr>
          <p:cNvSpPr txBox="1"/>
          <p:nvPr/>
        </p:nvSpPr>
        <p:spPr>
          <a:xfrm>
            <a:off x="334961" y="2274512"/>
            <a:ext cx="11522075" cy="3970318"/>
          </a:xfrm>
          <a:prstGeom prst="rect">
            <a:avLst/>
          </a:prstGeom>
          <a:noFill/>
          <a:ln>
            <a:solidFill>
              <a:srgbClr val="035B82"/>
            </a:solidFill>
            <a:prstDash val="dash"/>
          </a:ln>
        </p:spPr>
        <p:txBody>
          <a:bodyPr wrap="square" lIns="91440" tIns="45720" rIns="91440" bIns="45720" rtlCol="0" anchor="t">
            <a:spAutoFit/>
          </a:bodyPr>
          <a:lstStyle/>
          <a:p>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シーズの事業化や社会実装（自ら起業する場合のみならず、技術移転による事業化や共同研究の推進を含みます）による</a:t>
            </a:r>
            <a:r>
              <a:rPr lang="ja-JP" sz="1200" dirty="0">
                <a:solidFill>
                  <a:schemeClr val="accent1"/>
                </a:solidFill>
                <a:latin typeface="BIZ UDゴシック" panose="020B0400000000000000" pitchFamily="49" charset="-128"/>
                <a:ea typeface="BIZ UDゴシック" panose="020B0400000000000000" pitchFamily="49" charset="-128"/>
              </a:rPr>
              <a:t>シーズの応用（アプリケーション）として、どのような具体例が考えられるか（例：共同研究先や顧客候補となる企業等）を、その理由と共に</a:t>
            </a:r>
            <a:r>
              <a:rPr lang="ja-JP" altLang="en-US" sz="1200" dirty="0">
                <a:solidFill>
                  <a:schemeClr val="accent1"/>
                </a:solidFill>
                <a:latin typeface="BIZ UDゴシック" panose="020B0400000000000000" pitchFamily="49" charset="-128"/>
                <a:ea typeface="BIZ UDゴシック" panose="020B0400000000000000" pitchFamily="49" charset="-128"/>
              </a:rPr>
              <a:t>示してください。その解像度の高さを</a:t>
            </a:r>
            <a:r>
              <a:rPr lang="ja-JP" sz="1200" dirty="0">
                <a:solidFill>
                  <a:schemeClr val="accent1"/>
                </a:solidFill>
                <a:latin typeface="BIZ UDゴシック" panose="020B0400000000000000" pitchFamily="49" charset="-128"/>
                <a:ea typeface="BIZ UDゴシック" panose="020B0400000000000000" pitchFamily="49" charset="-128"/>
              </a:rPr>
              <a:t>審査します。</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例として、</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①応募者が解決したい「</a:t>
            </a:r>
            <a:r>
              <a:rPr lang="ja-JP" altLang="en-US" sz="1200" b="1" dirty="0">
                <a:solidFill>
                  <a:schemeClr val="accent1"/>
                </a:solidFill>
                <a:latin typeface="BIZ UDゴシック" panose="020B0400000000000000" pitchFamily="49" charset="-128"/>
                <a:ea typeface="BIZ UDゴシック" panose="020B0400000000000000" pitchFamily="49" charset="-128"/>
              </a:rPr>
              <a:t>社会課題／市場課題</a:t>
            </a:r>
            <a:r>
              <a:rPr lang="ja-JP" altLang="en-US" sz="1200" dirty="0">
                <a:solidFill>
                  <a:schemeClr val="accent1"/>
                </a:solidFill>
                <a:latin typeface="BIZ UDゴシック" panose="020B0400000000000000" pitchFamily="49" charset="-128"/>
                <a:ea typeface="BIZ UDゴシック" panose="020B0400000000000000" pitchFamily="49" charset="-128"/>
              </a:rPr>
              <a:t>」を示す。</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③当技術によって、どのように</a:t>
            </a:r>
            <a:r>
              <a:rPr lang="ja-JP" altLang="en-US" sz="1200" b="1" dirty="0">
                <a:solidFill>
                  <a:schemeClr val="accent1"/>
                </a:solidFill>
                <a:latin typeface="BIZ UDゴシック" panose="020B0400000000000000" pitchFamily="49" charset="-128"/>
                <a:ea typeface="BIZ UDゴシック" panose="020B0400000000000000" pitchFamily="49" charset="-128"/>
              </a:rPr>
              <a:t>課題を解決するか</a:t>
            </a:r>
            <a:r>
              <a:rPr lang="ja-JP" altLang="en-US" sz="1200" dirty="0">
                <a:solidFill>
                  <a:schemeClr val="accent1"/>
                </a:solidFill>
                <a:latin typeface="BIZ UDゴシック" panose="020B0400000000000000" pitchFamily="49" charset="-128"/>
                <a:ea typeface="BIZ UDゴシック" panose="020B0400000000000000" pitchFamily="49" charset="-128"/>
              </a:rPr>
              <a:t>を示す。</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顧客を明確にし、どのような価値を示せるのか、さらに具体的に示す。</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顧客のどんなペインを解決するのか？</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顧客にバーニングニーズがあるのか（どうしても買いたい・導入したいものか？）？</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顧客候補にヒアリングをしていれば記入する。</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en-US" altLang="ja-JP" sz="1200" dirty="0">
                <a:solidFill>
                  <a:schemeClr val="accent1"/>
                </a:solidFill>
                <a:latin typeface="BIZ UDゴシック" panose="020B0400000000000000" pitchFamily="49" charset="-128"/>
                <a:ea typeface="BIZ UDゴシック" panose="020B0400000000000000" pitchFamily="49" charset="-128"/>
              </a:rPr>
              <a:t>※</a:t>
            </a:r>
            <a:r>
              <a:rPr lang="en-US" altLang="ja-JP" sz="1200" dirty="0" err="1">
                <a:solidFill>
                  <a:schemeClr val="accent1"/>
                </a:solidFill>
                <a:latin typeface="BIZ UDゴシック" panose="020B0400000000000000" pitchFamily="49" charset="-128"/>
                <a:ea typeface="BIZ UDゴシック" panose="020B0400000000000000" pitchFamily="49" charset="-128"/>
              </a:rPr>
              <a:t>社会実装は、起業を前提としていなくても結構です。共同研究、技術移転なども含みます</a:t>
            </a:r>
            <a:r>
              <a:rPr lang="en-US" altLang="ja-JP" sz="1200" dirty="0">
                <a:solidFill>
                  <a:schemeClr val="accent1"/>
                </a:solidFill>
                <a:latin typeface="BIZ UDゴシック" panose="020B0400000000000000" pitchFamily="49" charset="-128"/>
                <a:ea typeface="BIZ UDゴシック" panose="020B0400000000000000" pitchFamily="49" charset="-128"/>
              </a:rPr>
              <a:t>。</a:t>
            </a:r>
          </a:p>
          <a:p>
            <a:endParaRPr lang="ja-JP" sz="1200" dirty="0">
              <a:solidFill>
                <a:schemeClr val="accent1"/>
              </a:solidFill>
              <a:latin typeface="BIZ UDゴシック" panose="020B0400000000000000" pitchFamily="49" charset="-128"/>
              <a:ea typeface="BIZ UDゴシック" panose="020B0400000000000000" pitchFamily="49" charset="-128"/>
            </a:endParaRPr>
          </a:p>
          <a:p>
            <a:endParaRPr lang="ja-JP" altLang="en-US"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u="sng" dirty="0">
                <a:solidFill>
                  <a:schemeClr val="accent1"/>
                </a:solidFill>
                <a:latin typeface="BIZ UDゴシック" panose="020B0400000000000000" pitchFamily="49" charset="-128"/>
                <a:ea typeface="BIZ UDゴシック" panose="020B0400000000000000" pitchFamily="49" charset="-128"/>
              </a:rPr>
              <a:t>説明の都合で、「技術シーズの社会実装に向けたシナリオ」と順番を入れ替えても問題ございません。</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スライド１枚に収まらない場合は、本スライドを複製して追記してください</a:t>
            </a:r>
            <a:r>
              <a:rPr lang="ja-JP" altLang="en-US" sz="1200" dirty="0">
                <a:solidFill>
                  <a:schemeClr val="accent1"/>
                </a:solidFill>
                <a:highlight>
                  <a:srgbClr val="FFFF00"/>
                </a:highlight>
                <a:latin typeface="BIZ UDゴシック" panose="020B0400000000000000" pitchFamily="49" charset="-128"/>
                <a:ea typeface="BIZ UDゴシック" panose="020B0400000000000000" pitchFamily="49" charset="-128"/>
              </a:rPr>
              <a:t>（最大3枚） </a:t>
            </a:r>
            <a:r>
              <a:rPr lang="ja-JP" altLang="en-US" sz="1200" dirty="0">
                <a:solidFill>
                  <a:schemeClr val="accent1"/>
                </a:solidFill>
                <a:latin typeface="BIZ UDゴシック" panose="020B0400000000000000" pitchFamily="49" charset="-128"/>
                <a:ea typeface="BIZ UDゴシック" panose="020B0400000000000000" pitchFamily="49" charset="-128"/>
              </a:rPr>
              <a:t>。</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p:txBody>
      </p:sp>
      <p:sp>
        <p:nvSpPr>
          <p:cNvPr id="6" name="吹き出し: 四角形 5">
            <a:extLst>
              <a:ext uri="{FF2B5EF4-FFF2-40B4-BE49-F238E27FC236}">
                <a16:creationId xmlns:a16="http://schemas.microsoft.com/office/drawing/2014/main" id="{D37C1AB3-B616-B42D-4EA4-82AC0382AA35}"/>
              </a:ext>
            </a:extLst>
          </p:cNvPr>
          <p:cNvSpPr/>
          <p:nvPr/>
        </p:nvSpPr>
        <p:spPr>
          <a:xfrm>
            <a:off x="5423335" y="1370839"/>
            <a:ext cx="6255656" cy="736033"/>
          </a:xfrm>
          <a:prstGeom prst="wedgeRectCallout">
            <a:avLst>
              <a:gd name="adj1" fmla="val -37023"/>
              <a:gd name="adj2" fmla="val -82828"/>
            </a:avLst>
          </a:prstGeom>
          <a:solidFill>
            <a:schemeClr val="bg2"/>
          </a:solidFill>
          <a:ln w="9525">
            <a:solidFill>
              <a:srgbClr val="035B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想定される顧客や市場を具体的に想定し、どのような顧客のどのような課題（ペイン）を解決するのかを端的に述べてください</a:t>
            </a:r>
            <a:endPar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1857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2B436-2D22-7D33-18EA-C656E89F9E9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3EF5F7C-F879-15BE-8A6E-C708A11E405F}"/>
              </a:ext>
            </a:extLst>
          </p:cNvPr>
          <p:cNvSpPr>
            <a:spLocks noGrp="1"/>
          </p:cNvSpPr>
          <p:nvPr>
            <p:ph type="title"/>
          </p:nvPr>
        </p:nvSpPr>
        <p:spPr/>
        <p:txBody>
          <a:bodyPr/>
          <a:lstStyle/>
          <a:p>
            <a:r>
              <a:rPr kumimoji="1" lang="ja-JP" altLang="en-US" dirty="0"/>
              <a:t>技術シーズの競合優位性・差別化要素</a:t>
            </a:r>
          </a:p>
        </p:txBody>
      </p:sp>
      <p:sp>
        <p:nvSpPr>
          <p:cNvPr id="3" name="スライド番号プレースホルダー 2">
            <a:extLst>
              <a:ext uri="{FF2B5EF4-FFF2-40B4-BE49-F238E27FC236}">
                <a16:creationId xmlns:a16="http://schemas.microsoft.com/office/drawing/2014/main" id="{3704A2E2-545E-3B4E-700B-70655317DD8A}"/>
              </a:ext>
            </a:extLst>
          </p:cNvPr>
          <p:cNvSpPr>
            <a:spLocks noGrp="1"/>
          </p:cNvSpPr>
          <p:nvPr>
            <p:ph type="sldNum" sz="quarter" idx="4"/>
          </p:nvPr>
        </p:nvSpPr>
        <p:spPr/>
        <p:txBody>
          <a:bodyPr/>
          <a:lstStyle/>
          <a:p>
            <a:fld id="{7F28D174-4E16-8842-BC8C-F457D556E161}" type="slidenum">
              <a:rPr lang="ja-JP" altLang="en-US" smtClean="0"/>
              <a:pPr/>
              <a:t>7</a:t>
            </a:fld>
            <a:endParaRPr lang="ja-JP" altLang="en-US"/>
          </a:p>
        </p:txBody>
      </p:sp>
      <p:sp>
        <p:nvSpPr>
          <p:cNvPr id="4" name="コンテンツ プレースホルダー 3">
            <a:extLst>
              <a:ext uri="{FF2B5EF4-FFF2-40B4-BE49-F238E27FC236}">
                <a16:creationId xmlns:a16="http://schemas.microsoft.com/office/drawing/2014/main" id="{CC31F1A6-CDA8-7227-CD83-DC7A03E9D72E}"/>
              </a:ext>
            </a:extLst>
          </p:cNvPr>
          <p:cNvSpPr>
            <a:spLocks noGrp="1"/>
          </p:cNvSpPr>
          <p:nvPr>
            <p:ph idx="1"/>
          </p:nvPr>
        </p:nvSpPr>
        <p:spPr/>
        <p:txBody>
          <a:bodyPr/>
          <a:lstStyle/>
          <a:p>
            <a:endParaRPr kumimoji="1" lang="ja-JP" altLang="en-US" dirty="0"/>
          </a:p>
        </p:txBody>
      </p:sp>
      <p:sp>
        <p:nvSpPr>
          <p:cNvPr id="6" name="吹き出し: 四角形 5">
            <a:extLst>
              <a:ext uri="{FF2B5EF4-FFF2-40B4-BE49-F238E27FC236}">
                <a16:creationId xmlns:a16="http://schemas.microsoft.com/office/drawing/2014/main" id="{45746DCD-5D13-A96E-9238-3716AAAD4D94}"/>
              </a:ext>
            </a:extLst>
          </p:cNvPr>
          <p:cNvSpPr/>
          <p:nvPr/>
        </p:nvSpPr>
        <p:spPr>
          <a:xfrm>
            <a:off x="5601381" y="1019573"/>
            <a:ext cx="6255656" cy="603104"/>
          </a:xfrm>
          <a:prstGeom prst="wedgeRectCallout">
            <a:avLst>
              <a:gd name="adj1" fmla="val -37023"/>
              <a:gd name="adj2" fmla="val -82828"/>
            </a:avLst>
          </a:prstGeom>
          <a:solidFill>
            <a:schemeClr val="bg2"/>
          </a:solidFill>
          <a:ln w="9525">
            <a:solidFill>
              <a:srgbClr val="035B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類似の技術と比較した際の優位性と課題を一言で述べてください</a:t>
            </a:r>
          </a:p>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例：既存技術と比較して、〇倍の速度で、△倍の濃度で□□を回収できる</a:t>
            </a:r>
          </a:p>
        </p:txBody>
      </p:sp>
      <p:sp>
        <p:nvSpPr>
          <p:cNvPr id="7" name="テキスト ボックス 6">
            <a:extLst>
              <a:ext uri="{FF2B5EF4-FFF2-40B4-BE49-F238E27FC236}">
                <a16:creationId xmlns:a16="http://schemas.microsoft.com/office/drawing/2014/main" id="{6DBB5801-CC8D-37F2-30F0-2E3F3CE0A906}"/>
              </a:ext>
            </a:extLst>
          </p:cNvPr>
          <p:cNvSpPr txBox="1"/>
          <p:nvPr/>
        </p:nvSpPr>
        <p:spPr>
          <a:xfrm>
            <a:off x="633876" y="1705536"/>
            <a:ext cx="10924249" cy="2123658"/>
          </a:xfrm>
          <a:prstGeom prst="rect">
            <a:avLst/>
          </a:prstGeom>
          <a:noFill/>
          <a:ln>
            <a:solidFill>
              <a:schemeClr val="tx1"/>
            </a:solidFill>
            <a:prstDash val="sysDash"/>
          </a:ln>
        </p:spPr>
        <p:txBody>
          <a:bodyPr wrap="square" lIns="91440" tIns="45720" rIns="91440" bIns="45720" rtlCol="0" anchor="t">
            <a:spAutoFit/>
          </a:bodyPr>
          <a:lstStyle/>
          <a:p>
            <a:r>
              <a:rPr lang="ja-JP" altLang="en-US" sz="1200" dirty="0">
                <a:solidFill>
                  <a:schemeClr val="accent1"/>
                </a:solidFill>
                <a:latin typeface="BIZ UDゴシック" panose="020B0400000000000000" pitchFamily="49" charset="-128"/>
                <a:ea typeface="BIZ UDゴシック" panose="020B0400000000000000" pitchFamily="49" charset="-128"/>
              </a:rPr>
              <a:t>前スライドで想定した顧客の求める基準において、</a:t>
            </a:r>
            <a:r>
              <a:rPr kumimoji="1" lang="ja-JP" altLang="en-US" sz="1200" dirty="0">
                <a:solidFill>
                  <a:schemeClr val="accent1"/>
                </a:solidFill>
                <a:latin typeface="BIZ UDゴシック" panose="020B0400000000000000" pitchFamily="49" charset="-128"/>
                <a:ea typeface="BIZ UDゴシック" panose="020B0400000000000000" pitchFamily="49" charset="-128"/>
              </a:rPr>
              <a:t>他の類似の研究開発・技術シーズと比較して、どのように差別化しているか、又は競合シーズとの比較優位性を説明してください。</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kumimoji="1" lang="ja-JP" altLang="en-US" sz="1200" dirty="0">
                <a:solidFill>
                  <a:schemeClr val="accent1"/>
                </a:solidFill>
                <a:latin typeface="BIZ UDゴシック" panose="020B0400000000000000" pitchFamily="49" charset="-128"/>
                <a:ea typeface="BIZ UDゴシック" panose="020B0400000000000000" pitchFamily="49" charset="-128"/>
              </a:rPr>
              <a:t>同時に現状の課題に対してのアプローチも記入してください。</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r>
              <a:rPr kumimoji="1" lang="ja-JP" altLang="en-US" sz="1200" dirty="0">
                <a:solidFill>
                  <a:schemeClr val="accent1"/>
                </a:solidFill>
                <a:latin typeface="BIZ UDゴシック" panose="020B0400000000000000" pitchFamily="49" charset="-128"/>
                <a:ea typeface="BIZ UDゴシック" panose="020B0400000000000000" pitchFamily="49" charset="-128"/>
              </a:rPr>
              <a:t>複数枚のスライドにする場合は、概論ののち各論と、全体の流れが分かるように作成してください。</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例：既存の技術と比較して～</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　　競合技術と比較して～</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　　精度が高い、コストが低い、発展性がある、など</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スライド１枚に収まらない場合は、本スライドを複製して追記してください</a:t>
            </a:r>
            <a:r>
              <a:rPr lang="ja-JP" altLang="en-US" sz="1200" u="sng" dirty="0">
                <a:solidFill>
                  <a:schemeClr val="accent1"/>
                </a:solidFill>
                <a:highlight>
                  <a:srgbClr val="FFFF00"/>
                </a:highlight>
                <a:latin typeface="BIZ UDゴシック" panose="020B0400000000000000" pitchFamily="49" charset="-128"/>
                <a:ea typeface="BIZ UDゴシック" panose="020B0400000000000000" pitchFamily="49" charset="-128"/>
              </a:rPr>
              <a:t>（最大</a:t>
            </a:r>
            <a:r>
              <a:rPr lang="en-US" altLang="ja-JP" sz="1200" u="sng" dirty="0">
                <a:solidFill>
                  <a:schemeClr val="accent1"/>
                </a:solidFill>
                <a:highlight>
                  <a:srgbClr val="FFFF00"/>
                </a:highlight>
                <a:latin typeface="BIZ UDゴシック" panose="020B0400000000000000" pitchFamily="49" charset="-128"/>
                <a:ea typeface="BIZ UDゴシック" panose="020B0400000000000000" pitchFamily="49" charset="-128"/>
              </a:rPr>
              <a:t>4</a:t>
            </a:r>
            <a:r>
              <a:rPr lang="ja-JP" altLang="en-US" sz="1200" u="sng" dirty="0">
                <a:solidFill>
                  <a:schemeClr val="accent1"/>
                </a:solidFill>
                <a:highlight>
                  <a:srgbClr val="FFFF00"/>
                </a:highlight>
                <a:latin typeface="BIZ UDゴシック" panose="020B0400000000000000" pitchFamily="49" charset="-128"/>
                <a:ea typeface="BIZ UDゴシック" panose="020B0400000000000000" pitchFamily="49" charset="-128"/>
              </a:rPr>
              <a:t>枚）</a:t>
            </a:r>
            <a:r>
              <a:rPr lang="ja-JP" altLang="en-US" sz="1200" dirty="0">
                <a:solidFill>
                  <a:schemeClr val="accent1"/>
                </a:solidFill>
                <a:latin typeface="BIZ UDゴシック" panose="020B0400000000000000" pitchFamily="49" charset="-128"/>
                <a:ea typeface="BIZ UDゴシック" panose="020B0400000000000000" pitchFamily="49" charset="-128"/>
              </a:rPr>
              <a:t>。</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p:txBody>
      </p:sp>
      <p:graphicFrame>
        <p:nvGraphicFramePr>
          <p:cNvPr id="8" name="表 7">
            <a:extLst>
              <a:ext uri="{FF2B5EF4-FFF2-40B4-BE49-F238E27FC236}">
                <a16:creationId xmlns:a16="http://schemas.microsoft.com/office/drawing/2014/main" id="{5DEF3757-DFAC-B2FF-F8A2-A171765CCF0F}"/>
              </a:ext>
            </a:extLst>
          </p:cNvPr>
          <p:cNvGraphicFramePr>
            <a:graphicFrameLocks noGrp="1"/>
          </p:cNvGraphicFramePr>
          <p:nvPr>
            <p:extLst>
              <p:ext uri="{D42A27DB-BD31-4B8C-83A1-F6EECF244321}">
                <p14:modId xmlns:p14="http://schemas.microsoft.com/office/powerpoint/2010/main" val="2926993968"/>
              </p:ext>
            </p:extLst>
          </p:nvPr>
        </p:nvGraphicFramePr>
        <p:xfrm>
          <a:off x="334961" y="4046904"/>
          <a:ext cx="11522075" cy="2336696"/>
        </p:xfrm>
        <a:graphic>
          <a:graphicData uri="http://schemas.openxmlformats.org/drawingml/2006/table">
            <a:tbl>
              <a:tblPr firstRow="1" bandRow="1">
                <a:tableStyleId>{5C22544A-7EE6-4342-B048-85BDC9FD1C3A}</a:tableStyleId>
              </a:tblPr>
              <a:tblGrid>
                <a:gridCol w="2304415">
                  <a:extLst>
                    <a:ext uri="{9D8B030D-6E8A-4147-A177-3AD203B41FA5}">
                      <a16:colId xmlns:a16="http://schemas.microsoft.com/office/drawing/2014/main" val="3287882067"/>
                    </a:ext>
                  </a:extLst>
                </a:gridCol>
                <a:gridCol w="2304415">
                  <a:extLst>
                    <a:ext uri="{9D8B030D-6E8A-4147-A177-3AD203B41FA5}">
                      <a16:colId xmlns:a16="http://schemas.microsoft.com/office/drawing/2014/main" val="2734636839"/>
                    </a:ext>
                  </a:extLst>
                </a:gridCol>
                <a:gridCol w="2304415">
                  <a:extLst>
                    <a:ext uri="{9D8B030D-6E8A-4147-A177-3AD203B41FA5}">
                      <a16:colId xmlns:a16="http://schemas.microsoft.com/office/drawing/2014/main" val="219313402"/>
                    </a:ext>
                  </a:extLst>
                </a:gridCol>
                <a:gridCol w="2304415">
                  <a:extLst>
                    <a:ext uri="{9D8B030D-6E8A-4147-A177-3AD203B41FA5}">
                      <a16:colId xmlns:a16="http://schemas.microsoft.com/office/drawing/2014/main" val="4154270262"/>
                    </a:ext>
                  </a:extLst>
                </a:gridCol>
                <a:gridCol w="2304415">
                  <a:extLst>
                    <a:ext uri="{9D8B030D-6E8A-4147-A177-3AD203B41FA5}">
                      <a16:colId xmlns:a16="http://schemas.microsoft.com/office/drawing/2014/main" val="3654463383"/>
                    </a:ext>
                  </a:extLst>
                </a:gridCol>
              </a:tblGrid>
              <a:tr h="584174">
                <a:tc>
                  <a:txBody>
                    <a:bodyPr/>
                    <a:lstStyle/>
                    <a:p>
                      <a:pPr algn="l"/>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ja-JP" altLang="en-US" dirty="0">
                          <a:solidFill>
                            <a:schemeClr val="accent1"/>
                          </a:solidFill>
                          <a:latin typeface="BIZ UDゴシック" panose="020B0400000000000000" pitchFamily="49" charset="-128"/>
                          <a:ea typeface="BIZ UDゴシック" panose="020B0400000000000000" pitchFamily="49" charset="-128"/>
                        </a:rPr>
                        <a:t>A</a:t>
                      </a: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ja-JP" altLang="en-US" dirty="0">
                          <a:solidFill>
                            <a:schemeClr val="accent1"/>
                          </a:solidFill>
                          <a:latin typeface="BIZ UDゴシック" panose="020B0400000000000000" pitchFamily="49" charset="-128"/>
                          <a:ea typeface="BIZ UDゴシック" panose="020B0400000000000000" pitchFamily="49" charset="-128"/>
                        </a:rPr>
                        <a:t>B</a:t>
                      </a: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ja-JP" altLang="en-US">
                          <a:solidFill>
                            <a:schemeClr val="accent1"/>
                          </a:solidFill>
                          <a:latin typeface="BIZ UDゴシック" panose="020B0400000000000000" pitchFamily="49" charset="-128"/>
                          <a:ea typeface="BIZ UDゴシック" panose="020B0400000000000000" pitchFamily="49" charset="-128"/>
                        </a:rPr>
                        <a:t>C</a:t>
                      </a:r>
                      <a:endParaRPr kumimoji="1" lang="ja-JP" altLang="en-US">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ja-JP" altLang="en-US">
                          <a:solidFill>
                            <a:schemeClr val="accent1"/>
                          </a:solidFill>
                          <a:latin typeface="BIZ UDゴシック" panose="020B0400000000000000" pitchFamily="49" charset="-128"/>
                          <a:ea typeface="BIZ UDゴシック" panose="020B0400000000000000" pitchFamily="49" charset="-128"/>
                        </a:rPr>
                        <a:t>D</a:t>
                      </a:r>
                      <a:endParaRPr kumimoji="1" lang="ja-JP" altLang="en-US">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47674502"/>
                  </a:ext>
                </a:extLst>
              </a:tr>
              <a:tr h="584174">
                <a:tc>
                  <a:txBody>
                    <a:bodyPr/>
                    <a:lstStyle/>
                    <a:p>
                      <a:pPr algn="l"/>
                      <a:r>
                        <a:rPr kumimoji="1" lang="ja-JP" altLang="en-US" dirty="0">
                          <a:solidFill>
                            <a:schemeClr val="accent1"/>
                          </a:solidFill>
                          <a:latin typeface="BIZ UDゴシック" panose="020B0400000000000000" pitchFamily="49" charset="-128"/>
                          <a:ea typeface="BIZ UDゴシック" panose="020B0400000000000000" pitchFamily="49" charset="-128"/>
                        </a:rPr>
                        <a:t>自分の技術</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3927111"/>
                  </a:ext>
                </a:extLst>
              </a:tr>
              <a:tr h="584174">
                <a:tc>
                  <a:txBody>
                    <a:bodyPr/>
                    <a:lstStyle/>
                    <a:p>
                      <a:pPr algn="l"/>
                      <a:r>
                        <a:rPr kumimoji="1" lang="en-US" altLang="ja-JP" dirty="0">
                          <a:solidFill>
                            <a:schemeClr val="accent1"/>
                          </a:solidFill>
                          <a:latin typeface="BIZ UDゴシック" panose="020B0400000000000000" pitchFamily="49" charset="-128"/>
                          <a:ea typeface="BIZ UDゴシック" panose="020B0400000000000000" pitchFamily="49" charset="-128"/>
                        </a:rPr>
                        <a:t>A</a:t>
                      </a:r>
                      <a:r>
                        <a:rPr kumimoji="1" lang="ja-JP" altLang="en-US" dirty="0">
                          <a:solidFill>
                            <a:schemeClr val="accent1"/>
                          </a:solidFill>
                          <a:latin typeface="BIZ UDゴシック" panose="020B0400000000000000" pitchFamily="49" charset="-128"/>
                          <a:ea typeface="BIZ UDゴシック" panose="020B0400000000000000" pitchFamily="49" charset="-128"/>
                        </a:rPr>
                        <a:t>技術</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0845757"/>
                  </a:ext>
                </a:extLst>
              </a:tr>
              <a:tr h="584174">
                <a:tc>
                  <a:txBody>
                    <a:bodyPr/>
                    <a:lstStyle/>
                    <a:p>
                      <a:pPr algn="l"/>
                      <a:r>
                        <a:rPr kumimoji="1" lang="en-US" altLang="ja-JP" dirty="0">
                          <a:solidFill>
                            <a:schemeClr val="accent1"/>
                          </a:solidFill>
                          <a:latin typeface="BIZ UDゴシック" panose="020B0400000000000000" pitchFamily="49" charset="-128"/>
                          <a:ea typeface="BIZ UDゴシック" panose="020B0400000000000000" pitchFamily="49" charset="-128"/>
                        </a:rPr>
                        <a:t>B</a:t>
                      </a:r>
                      <a:r>
                        <a:rPr kumimoji="1" lang="ja-JP" altLang="en-US" dirty="0">
                          <a:solidFill>
                            <a:schemeClr val="accent1"/>
                          </a:solidFill>
                          <a:latin typeface="BIZ UDゴシック" panose="020B0400000000000000" pitchFamily="49" charset="-128"/>
                          <a:ea typeface="BIZ UDゴシック" panose="020B0400000000000000" pitchFamily="49" charset="-128"/>
                        </a:rPr>
                        <a:t>技術</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kumimoji="1" lang="ja-JP" altLang="en-US" dirty="0">
                        <a:solidFill>
                          <a:schemeClr val="accent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02211280"/>
                  </a:ext>
                </a:extLst>
              </a:tr>
            </a:tbl>
          </a:graphicData>
        </a:graphic>
      </p:graphicFrame>
      <p:sp>
        <p:nvSpPr>
          <p:cNvPr id="9" name="吹き出し: 四角形 8">
            <a:extLst>
              <a:ext uri="{FF2B5EF4-FFF2-40B4-BE49-F238E27FC236}">
                <a16:creationId xmlns:a16="http://schemas.microsoft.com/office/drawing/2014/main" id="{5384546D-AD2C-668A-5070-FCE0C67A65F1}"/>
              </a:ext>
            </a:extLst>
          </p:cNvPr>
          <p:cNvSpPr/>
          <p:nvPr/>
        </p:nvSpPr>
        <p:spPr>
          <a:xfrm>
            <a:off x="7111999" y="2980777"/>
            <a:ext cx="4852269" cy="957272"/>
          </a:xfrm>
          <a:prstGeom prst="wedgeRectCallout">
            <a:avLst>
              <a:gd name="adj1" fmla="val -30442"/>
              <a:gd name="adj2" fmla="val 82439"/>
            </a:avLst>
          </a:prstGeom>
          <a:solidFill>
            <a:schemeClr val="bg2"/>
          </a:solidFill>
          <a:ln w="9525">
            <a:solidFill>
              <a:srgbClr val="035B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顧客／技術のユーザーを明確にしたうえで、それらが求める評価基軸を設定し、競合技術との比較を行ってください。</a:t>
            </a:r>
          </a:p>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a:t>
            </a:r>
            <a:r>
              <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rPr>
              <a:t>※</a:t>
            </a:r>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表のフォーマットは自由に変更いただいて問題ございません）</a:t>
            </a:r>
          </a:p>
        </p:txBody>
      </p:sp>
    </p:spTree>
    <p:extLst>
      <p:ext uri="{BB962C8B-B14F-4D97-AF65-F5344CB8AC3E}">
        <p14:creationId xmlns:p14="http://schemas.microsoft.com/office/powerpoint/2010/main" val="299822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32EBD-92F7-4920-3A28-A0EC0E301DB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94837C3-E605-615C-3A05-B12C64A62688}"/>
              </a:ext>
            </a:extLst>
          </p:cNvPr>
          <p:cNvSpPr>
            <a:spLocks noGrp="1"/>
          </p:cNvSpPr>
          <p:nvPr>
            <p:ph type="title"/>
          </p:nvPr>
        </p:nvSpPr>
        <p:spPr/>
        <p:txBody>
          <a:bodyPr/>
          <a:lstStyle/>
          <a:p>
            <a:r>
              <a:rPr kumimoji="1" lang="ja-JP" altLang="en-US" dirty="0"/>
              <a:t>市場規模と成長性・社会的インパクト</a:t>
            </a:r>
          </a:p>
        </p:txBody>
      </p:sp>
      <p:sp>
        <p:nvSpPr>
          <p:cNvPr id="3" name="スライド番号プレースホルダー 2">
            <a:extLst>
              <a:ext uri="{FF2B5EF4-FFF2-40B4-BE49-F238E27FC236}">
                <a16:creationId xmlns:a16="http://schemas.microsoft.com/office/drawing/2014/main" id="{47991422-3EE3-CF79-786D-6EDC39C03C28}"/>
              </a:ext>
            </a:extLst>
          </p:cNvPr>
          <p:cNvSpPr>
            <a:spLocks noGrp="1"/>
          </p:cNvSpPr>
          <p:nvPr>
            <p:ph type="sldNum" sz="quarter" idx="4"/>
          </p:nvPr>
        </p:nvSpPr>
        <p:spPr/>
        <p:txBody>
          <a:bodyPr/>
          <a:lstStyle/>
          <a:p>
            <a:fld id="{7F28D174-4E16-8842-BC8C-F457D556E161}" type="slidenum">
              <a:rPr lang="ja-JP" altLang="en-US" smtClean="0"/>
              <a:pPr/>
              <a:t>8</a:t>
            </a:fld>
            <a:endParaRPr lang="ja-JP" altLang="en-US"/>
          </a:p>
        </p:txBody>
      </p:sp>
      <p:sp>
        <p:nvSpPr>
          <p:cNvPr id="4" name="コンテンツ プレースホルダー 3">
            <a:extLst>
              <a:ext uri="{FF2B5EF4-FFF2-40B4-BE49-F238E27FC236}">
                <a16:creationId xmlns:a16="http://schemas.microsoft.com/office/drawing/2014/main" id="{04F36CCB-1977-4B84-9F25-CDC682E71440}"/>
              </a:ext>
            </a:extLst>
          </p:cNvPr>
          <p:cNvSpPr>
            <a:spLocks noGrp="1"/>
          </p:cNvSpPr>
          <p:nvPr>
            <p:ph idx="1"/>
          </p:nvPr>
        </p:nvSpPr>
        <p:spPr/>
        <p:txBody>
          <a:bodyPr/>
          <a:lstStyle/>
          <a:p>
            <a:endParaRPr kumimoji="1" lang="ja-JP" altLang="en-US" dirty="0"/>
          </a:p>
        </p:txBody>
      </p:sp>
      <p:sp>
        <p:nvSpPr>
          <p:cNvPr id="6" name="吹き出し: 四角形 5">
            <a:extLst>
              <a:ext uri="{FF2B5EF4-FFF2-40B4-BE49-F238E27FC236}">
                <a16:creationId xmlns:a16="http://schemas.microsoft.com/office/drawing/2014/main" id="{3443656A-29F0-AD6F-6302-33823C28F7C3}"/>
              </a:ext>
            </a:extLst>
          </p:cNvPr>
          <p:cNvSpPr/>
          <p:nvPr/>
        </p:nvSpPr>
        <p:spPr>
          <a:xfrm>
            <a:off x="5494150" y="1458925"/>
            <a:ext cx="6362887" cy="603104"/>
          </a:xfrm>
          <a:prstGeom prst="wedgeRectCallout">
            <a:avLst>
              <a:gd name="adj1" fmla="val -37023"/>
              <a:gd name="adj2" fmla="val -82828"/>
            </a:avLst>
          </a:prstGeom>
          <a:solidFill>
            <a:schemeClr val="bg2"/>
          </a:solidFill>
          <a:ln w="9525">
            <a:solidFill>
              <a:srgbClr val="035B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市場規模の大きさや成長性、社会的に意義のある課題を解決できることをお示しください。</a:t>
            </a:r>
          </a:p>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例：市場規模は○○円。さらに△△国を中心に</a:t>
            </a:r>
            <a:r>
              <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rPr>
              <a:t>××</a:t>
            </a:r>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年には□倍となる見込み</a:t>
            </a:r>
          </a:p>
        </p:txBody>
      </p:sp>
      <p:sp>
        <p:nvSpPr>
          <p:cNvPr id="5" name="テキスト ボックス 4">
            <a:extLst>
              <a:ext uri="{FF2B5EF4-FFF2-40B4-BE49-F238E27FC236}">
                <a16:creationId xmlns:a16="http://schemas.microsoft.com/office/drawing/2014/main" id="{5835A8FF-46CF-ABC2-3B4F-089930724DF0}"/>
              </a:ext>
            </a:extLst>
          </p:cNvPr>
          <p:cNvSpPr txBox="1"/>
          <p:nvPr/>
        </p:nvSpPr>
        <p:spPr>
          <a:xfrm>
            <a:off x="334961" y="2801286"/>
            <a:ext cx="11522076" cy="1754326"/>
          </a:xfrm>
          <a:prstGeom prst="rect">
            <a:avLst/>
          </a:prstGeom>
          <a:noFill/>
          <a:ln>
            <a:solidFill>
              <a:schemeClr val="tx1"/>
            </a:solidFill>
            <a:prstDash val="sysDash"/>
          </a:ln>
        </p:spPr>
        <p:txBody>
          <a:bodyPr wrap="square" lIns="91440" tIns="45720" rIns="91440" bIns="45720" rtlCol="0" anchor="t">
            <a:spAutoFit/>
          </a:bodyPr>
          <a:lstStyle/>
          <a:p>
            <a:r>
              <a:rPr kumimoji="1"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事業化や社会実装によって潜在的に解決可能な市場規模とその成長性、取組社会課題の大きさ・深さを示してください。</a:t>
            </a:r>
            <a:endPar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endParaRPr>
          </a:p>
          <a:p>
            <a:endPar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endParaRPr>
          </a:p>
          <a:p>
            <a:r>
              <a:rPr kumimoji="1"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rPr>
              <a:t>※</a:t>
            </a:r>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解決できる課題の市場規模や社会課題の大きさ・深さが評価対象となります。</a:t>
            </a:r>
            <a:endPar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endParaRPr>
          </a:p>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　シーズの応用・発展によって、課題解決の領域が広がる場合はそれを示してください。</a:t>
            </a:r>
            <a:endPar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endParaRPr>
          </a:p>
          <a:p>
            <a:endPar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endParaRPr>
          </a:p>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市場規模の大きさだけでなく、社会的に意義のある課題解決も評価対象になります。</a:t>
            </a:r>
            <a:endPar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endParaRPr>
          </a:p>
          <a:p>
            <a:endParaRPr lang="en-US" altLang="ja-JP" sz="1400" dirty="0">
              <a:solidFill>
                <a:schemeClr val="bg1">
                  <a:lumMod val="90000"/>
                  <a:lumOff val="10000"/>
                </a:schemeClr>
              </a:solidFill>
              <a:latin typeface="BIZ UDゴシック" panose="020B0400000000000000" pitchFamily="49" charset="-128"/>
              <a:ea typeface="BIZ UDゴシック" panose="020B0400000000000000" pitchFamily="49" charset="-128"/>
            </a:endParaRPr>
          </a:p>
          <a:p>
            <a:r>
              <a:rPr lang="ja-JP" altLang="en-US" sz="1100" dirty="0">
                <a:solidFill>
                  <a:schemeClr val="bg1">
                    <a:lumMod val="90000"/>
                    <a:lumOff val="10000"/>
                  </a:schemeClr>
                </a:solidFill>
                <a:highlight>
                  <a:srgbClr val="FFFF00"/>
                </a:highlight>
                <a:latin typeface="BIZ UDゴシック" panose="020B0400000000000000" pitchFamily="49" charset="-128"/>
                <a:ea typeface="BIZ UDゴシック" panose="020B0400000000000000" pitchFamily="49" charset="-128"/>
              </a:rPr>
              <a:t>（最大１枚） </a:t>
            </a:r>
            <a:r>
              <a:rPr lang="ja-JP" altLang="en-US" sz="1100" dirty="0">
                <a:solidFill>
                  <a:schemeClr val="bg1">
                    <a:lumMod val="90000"/>
                    <a:lumOff val="10000"/>
                  </a:schemeClr>
                </a:solidFill>
                <a:latin typeface="BIZ UDゴシック" panose="020B0400000000000000" pitchFamily="49" charset="-128"/>
                <a:ea typeface="BIZ UDゴシック" panose="020B0400000000000000" pitchFamily="49" charset="-128"/>
              </a:rPr>
              <a:t>。</a:t>
            </a:r>
            <a:endParaRPr kumimoji="1" lang="en-US" altLang="ja-JP" sz="1100" dirty="0">
              <a:solidFill>
                <a:schemeClr val="bg1">
                  <a:lumMod val="90000"/>
                  <a:lumOff val="10000"/>
                </a:schemeClr>
              </a:solidFill>
              <a:latin typeface="BIZ UDゴシック" panose="020B0400000000000000" pitchFamily="49" charset="-128"/>
              <a:ea typeface="BIZ UDゴシック" panose="020B0400000000000000" pitchFamily="49" charset="-128"/>
            </a:endParaRPr>
          </a:p>
          <a:p>
            <a:endParaRPr lang="en-US" altLang="ja-JP" sz="1100" dirty="0">
              <a:solidFill>
                <a:schemeClr val="bg1">
                  <a:lumMod val="90000"/>
                  <a:lumOff val="10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0535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BD76D-A0AD-827E-7AAE-413A6504929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3593DB4-B59E-8EA6-9CEE-CC0C3B209D88}"/>
              </a:ext>
            </a:extLst>
          </p:cNvPr>
          <p:cNvSpPr>
            <a:spLocks noGrp="1"/>
          </p:cNvSpPr>
          <p:nvPr>
            <p:ph type="title"/>
          </p:nvPr>
        </p:nvSpPr>
        <p:spPr/>
        <p:txBody>
          <a:bodyPr/>
          <a:lstStyle/>
          <a:p>
            <a:r>
              <a:rPr kumimoji="1" lang="ja-JP" altLang="en-US" dirty="0"/>
              <a:t>技術シーズの社会実装に向けたシナリオ</a:t>
            </a:r>
          </a:p>
        </p:txBody>
      </p:sp>
      <p:sp>
        <p:nvSpPr>
          <p:cNvPr id="3" name="スライド番号プレースホルダー 2">
            <a:extLst>
              <a:ext uri="{FF2B5EF4-FFF2-40B4-BE49-F238E27FC236}">
                <a16:creationId xmlns:a16="http://schemas.microsoft.com/office/drawing/2014/main" id="{DC7AD1B1-4C07-4A33-FFFB-0D760C53A657}"/>
              </a:ext>
            </a:extLst>
          </p:cNvPr>
          <p:cNvSpPr>
            <a:spLocks noGrp="1"/>
          </p:cNvSpPr>
          <p:nvPr>
            <p:ph type="sldNum" sz="quarter" idx="4"/>
          </p:nvPr>
        </p:nvSpPr>
        <p:spPr/>
        <p:txBody>
          <a:bodyPr/>
          <a:lstStyle/>
          <a:p>
            <a:fld id="{7F28D174-4E16-8842-BC8C-F457D556E161}" type="slidenum">
              <a:rPr lang="ja-JP" altLang="en-US" smtClean="0"/>
              <a:pPr/>
              <a:t>9</a:t>
            </a:fld>
            <a:endParaRPr lang="ja-JP" altLang="en-US"/>
          </a:p>
        </p:txBody>
      </p:sp>
      <p:sp>
        <p:nvSpPr>
          <p:cNvPr id="4" name="コンテンツ プレースホルダー 3">
            <a:extLst>
              <a:ext uri="{FF2B5EF4-FFF2-40B4-BE49-F238E27FC236}">
                <a16:creationId xmlns:a16="http://schemas.microsoft.com/office/drawing/2014/main" id="{E2914833-948F-DA82-A139-8B7A3629A121}"/>
              </a:ext>
            </a:extLst>
          </p:cNvPr>
          <p:cNvSpPr>
            <a:spLocks noGrp="1"/>
          </p:cNvSpPr>
          <p:nvPr>
            <p:ph idx="1"/>
          </p:nvPr>
        </p:nvSpPr>
        <p:spPr/>
        <p:txBody>
          <a:bodyPr/>
          <a:lstStyle/>
          <a:p>
            <a:endParaRPr kumimoji="1" lang="ja-JP" altLang="en-US" dirty="0"/>
          </a:p>
        </p:txBody>
      </p:sp>
      <p:sp>
        <p:nvSpPr>
          <p:cNvPr id="6" name="吹き出し: 四角形 5">
            <a:extLst>
              <a:ext uri="{FF2B5EF4-FFF2-40B4-BE49-F238E27FC236}">
                <a16:creationId xmlns:a16="http://schemas.microsoft.com/office/drawing/2014/main" id="{1AC3AC8A-FB95-7BCD-F6F0-FD14ED1157A2}"/>
              </a:ext>
            </a:extLst>
          </p:cNvPr>
          <p:cNvSpPr/>
          <p:nvPr/>
        </p:nvSpPr>
        <p:spPr>
          <a:xfrm>
            <a:off x="5167086" y="1458925"/>
            <a:ext cx="6689951" cy="736032"/>
          </a:xfrm>
          <a:prstGeom prst="wedgeRectCallout">
            <a:avLst>
              <a:gd name="adj1" fmla="val -37023"/>
              <a:gd name="adj2" fmla="val -82828"/>
            </a:avLst>
          </a:prstGeom>
          <a:solidFill>
            <a:schemeClr val="bg2"/>
          </a:solidFill>
          <a:ln w="9525">
            <a:solidFill>
              <a:srgbClr val="035B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示されたアプリケーションを達成するためのシナリオを時系列で、連携先などを想定しながらお示しください。</a:t>
            </a:r>
          </a:p>
          <a:p>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例：</a:t>
            </a:r>
            <a:r>
              <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rPr>
              <a:t>20××</a:t>
            </a:r>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年に小規模プラントでの実証、</a:t>
            </a:r>
            <a:r>
              <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rPr>
              <a:t>20××</a:t>
            </a:r>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年に</a:t>
            </a:r>
            <a:r>
              <a:rPr lang="en-US" altLang="ja-JP" sz="1200" dirty="0">
                <a:solidFill>
                  <a:schemeClr val="bg1">
                    <a:lumMod val="90000"/>
                    <a:lumOff val="10000"/>
                  </a:schemeClr>
                </a:solidFill>
                <a:latin typeface="BIZ UDゴシック" panose="020B0400000000000000" pitchFamily="49" charset="-128"/>
                <a:ea typeface="BIZ UDゴシック" panose="020B0400000000000000" pitchFamily="49" charset="-128"/>
              </a:rPr>
              <a:t>A</a:t>
            </a:r>
            <a:r>
              <a:rPr lang="ja-JP" altLang="en-US" sz="1200" dirty="0">
                <a:solidFill>
                  <a:schemeClr val="bg1">
                    <a:lumMod val="90000"/>
                    <a:lumOff val="10000"/>
                  </a:schemeClr>
                </a:solidFill>
                <a:latin typeface="BIZ UDゴシック" panose="020B0400000000000000" pitchFamily="49" charset="-128"/>
                <a:ea typeface="BIZ UDゴシック" panose="020B0400000000000000" pitchFamily="49" charset="-128"/>
              </a:rPr>
              <a:t>国○○社での試験導入を目指す</a:t>
            </a:r>
          </a:p>
        </p:txBody>
      </p:sp>
      <p:sp>
        <p:nvSpPr>
          <p:cNvPr id="7" name="テキスト ボックス 6">
            <a:extLst>
              <a:ext uri="{FF2B5EF4-FFF2-40B4-BE49-F238E27FC236}">
                <a16:creationId xmlns:a16="http://schemas.microsoft.com/office/drawing/2014/main" id="{980B7DE1-92CC-5A64-8AAF-B0D51D66FA80}"/>
              </a:ext>
            </a:extLst>
          </p:cNvPr>
          <p:cNvSpPr txBox="1"/>
          <p:nvPr/>
        </p:nvSpPr>
        <p:spPr>
          <a:xfrm>
            <a:off x="334961" y="2862360"/>
            <a:ext cx="11522076" cy="2277547"/>
          </a:xfrm>
          <a:prstGeom prst="rect">
            <a:avLst/>
          </a:prstGeom>
          <a:noFill/>
          <a:ln>
            <a:solidFill>
              <a:schemeClr val="tx1"/>
            </a:solidFill>
            <a:prstDash val="sysDash"/>
          </a:ln>
        </p:spPr>
        <p:txBody>
          <a:bodyPr wrap="square" lIns="91440" tIns="45720" rIns="91440" bIns="45720" rtlCol="0" anchor="t">
            <a:spAutoFit/>
          </a:bodyPr>
          <a:lstStyle/>
          <a:p>
            <a:r>
              <a:rPr kumimoji="1" lang="ja-JP" altLang="en-US" sz="1200" dirty="0">
                <a:solidFill>
                  <a:schemeClr val="accent1"/>
                </a:solidFill>
                <a:latin typeface="BIZ UDゴシック" panose="020B0400000000000000" pitchFamily="49" charset="-128"/>
                <a:ea typeface="BIZ UDゴシック" panose="020B0400000000000000" pitchFamily="49" charset="-128"/>
              </a:rPr>
              <a:t>本シーズの事業化、社会実装に向けたシナリオを具体的に説明してください。</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例：シナリオは、時系列を横軸に、研究開発目標（自社・共同研究）、資金調達、収支計画、を縦軸に示すなど、ステークホルダーと数値を明確にしてお示しください。</a:t>
            </a:r>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r>
              <a:rPr lang="en-US" altLang="ja-JP" sz="1200" dirty="0">
                <a:solidFill>
                  <a:schemeClr val="accent1"/>
                </a:solidFill>
                <a:latin typeface="BIZ UDゴシック" panose="020B0400000000000000" pitchFamily="49" charset="-128"/>
                <a:ea typeface="BIZ UDゴシック" panose="020B0400000000000000" pitchFamily="49" charset="-128"/>
              </a:rPr>
              <a:t>※</a:t>
            </a:r>
            <a:r>
              <a:rPr lang="ja-JP" altLang="en-US" sz="1200" dirty="0">
                <a:solidFill>
                  <a:schemeClr val="accent1"/>
                </a:solidFill>
                <a:latin typeface="BIZ UDゴシック" panose="020B0400000000000000" pitchFamily="49" charset="-128"/>
                <a:ea typeface="BIZ UDゴシック" panose="020B0400000000000000" pitchFamily="49" charset="-128"/>
              </a:rPr>
              <a:t>社会実装のゴールは、達成時期、具体的な商品・サービス、ターゲット市場・顧客など、</a:t>
            </a:r>
            <a:r>
              <a:rPr kumimoji="1" lang="ja-JP" altLang="en-US" sz="1200" dirty="0">
                <a:solidFill>
                  <a:schemeClr val="accent1"/>
                </a:solidFill>
                <a:latin typeface="BIZ UDゴシック" panose="020B0400000000000000" pitchFamily="49" charset="-128"/>
                <a:ea typeface="BIZ UDゴシック" panose="020B0400000000000000" pitchFamily="49" charset="-128"/>
              </a:rPr>
              <a:t>ゴールを具体的に説明してください。</a:t>
            </a:r>
            <a:endParaRPr kumimoji="1" lang="en-US" altLang="ja-JP" sz="1200" dirty="0">
              <a:solidFill>
                <a:schemeClr val="accent1"/>
              </a:solidFill>
              <a:latin typeface="BIZ UDゴシック" panose="020B0400000000000000" pitchFamily="49" charset="-128"/>
              <a:ea typeface="BIZ UDゴシック" panose="020B0400000000000000" pitchFamily="49" charset="-128"/>
            </a:endParaRPr>
          </a:p>
          <a:p>
            <a:r>
              <a:rPr lang="en-US" altLang="ja-JP" sz="1200" dirty="0">
                <a:solidFill>
                  <a:schemeClr val="accent1"/>
                </a:solidFill>
                <a:latin typeface="BIZ UDゴシック" panose="020B0400000000000000" pitchFamily="49" charset="-128"/>
                <a:ea typeface="BIZ UDゴシック" panose="020B0400000000000000" pitchFamily="49" charset="-128"/>
              </a:rPr>
              <a:t>※</a:t>
            </a:r>
            <a:r>
              <a:rPr lang="en-US" altLang="ja-JP" sz="1200" dirty="0" err="1">
                <a:solidFill>
                  <a:schemeClr val="accent1"/>
                </a:solidFill>
                <a:latin typeface="BIZ UDゴシック" panose="020B0400000000000000" pitchFamily="49" charset="-128"/>
                <a:ea typeface="BIZ UDゴシック" panose="020B0400000000000000" pitchFamily="49" charset="-128"/>
              </a:rPr>
              <a:t>社会実装は、起業を前提としていなくても結構です。共同研究、技術移転なども含みます</a:t>
            </a:r>
            <a:r>
              <a:rPr lang="en-US" altLang="ja-JP" sz="1200" dirty="0">
                <a:solidFill>
                  <a:schemeClr val="accent1"/>
                </a:solidFill>
                <a:latin typeface="BIZ UDゴシック" panose="020B0400000000000000" pitchFamily="49" charset="-128"/>
                <a:ea typeface="BIZ UDゴシック" panose="020B0400000000000000" pitchFamily="49" charset="-128"/>
              </a:rPr>
              <a:t>。</a:t>
            </a:r>
          </a:p>
          <a:p>
            <a:endParaRPr lang="ja-JP" altLang="en-US"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dirty="0">
                <a:solidFill>
                  <a:schemeClr val="accent1"/>
                </a:solidFill>
                <a:latin typeface="BIZ UDゴシック" panose="020B0400000000000000" pitchFamily="49" charset="-128"/>
                <a:ea typeface="BIZ UDゴシック" panose="020B0400000000000000" pitchFamily="49" charset="-128"/>
              </a:rPr>
              <a:t>社会実装までのロードマップを示し、達成までの課題と解決策、現時点での進捗を示してください。</a:t>
            </a:r>
            <a:endParaRPr lang="ja-JP" sz="1200" dirty="0">
              <a:solidFill>
                <a:schemeClr val="accent1"/>
              </a:solidFill>
              <a:latin typeface="BIZ UDゴシック" panose="020B0400000000000000" pitchFamily="49" charset="-128"/>
              <a:ea typeface="BIZ UDゴシック" panose="020B0400000000000000" pitchFamily="49" charset="-128"/>
            </a:endParaRPr>
          </a:p>
          <a:p>
            <a:endParaRPr lang="en-US" altLang="ja-JP" sz="1200" dirty="0">
              <a:solidFill>
                <a:schemeClr val="accent1"/>
              </a:solidFill>
              <a:latin typeface="BIZ UDゴシック" panose="020B0400000000000000" pitchFamily="49" charset="-128"/>
              <a:ea typeface="BIZ UDゴシック" panose="020B0400000000000000" pitchFamily="49" charset="-128"/>
            </a:endParaRPr>
          </a:p>
          <a:p>
            <a:r>
              <a:rPr lang="ja-JP" altLang="en-US" sz="1200" u="sng" dirty="0">
                <a:solidFill>
                  <a:schemeClr val="accent1"/>
                </a:solidFill>
                <a:latin typeface="BIZ UDゴシック" panose="020B0400000000000000" pitchFamily="49" charset="-128"/>
                <a:ea typeface="BIZ UDゴシック" panose="020B0400000000000000" pitchFamily="49" charset="-128"/>
              </a:rPr>
              <a:t>説明の都合で、他のスライドと順番を入れ替えても問題ございません。</a:t>
            </a:r>
            <a:endParaRPr lang="en-US" altLang="ja-JP" sz="1200" u="sng" dirty="0">
              <a:solidFill>
                <a:schemeClr val="accent1"/>
              </a:solidFill>
              <a:latin typeface="BIZ UDゴシック" panose="020B0400000000000000" pitchFamily="49" charset="-128"/>
              <a:ea typeface="BIZ UDゴシック" panose="020B0400000000000000" pitchFamily="49" charset="-128"/>
            </a:endParaRPr>
          </a:p>
          <a:p>
            <a:r>
              <a:rPr lang="ja-JP" altLang="en-US" sz="1100" dirty="0">
                <a:solidFill>
                  <a:schemeClr val="accent1"/>
                </a:solidFill>
                <a:latin typeface="BIZ UDゴシック" panose="020B0400000000000000" pitchFamily="49" charset="-128"/>
                <a:ea typeface="BIZ UDゴシック" panose="020B0400000000000000" pitchFamily="49" charset="-128"/>
              </a:rPr>
              <a:t>スライド１枚に収まらない場合は、本スライドを複製して追記してください</a:t>
            </a:r>
            <a:r>
              <a:rPr lang="ja-JP" altLang="en-US" sz="1100" dirty="0">
                <a:solidFill>
                  <a:schemeClr val="accent1"/>
                </a:solidFill>
                <a:highlight>
                  <a:srgbClr val="FFFF00"/>
                </a:highlight>
                <a:latin typeface="BIZ UDゴシック" panose="020B0400000000000000" pitchFamily="49" charset="-128"/>
                <a:ea typeface="BIZ UDゴシック" panose="020B0400000000000000" pitchFamily="49" charset="-128"/>
              </a:rPr>
              <a:t>（最大２枚） </a:t>
            </a:r>
            <a:r>
              <a:rPr lang="ja-JP" altLang="en-US" sz="1100" dirty="0">
                <a:solidFill>
                  <a:schemeClr val="accent1"/>
                </a:solidFill>
                <a:latin typeface="BIZ UDゴシック" panose="020B0400000000000000" pitchFamily="49" charset="-128"/>
                <a:ea typeface="BIZ UDゴシック" panose="020B0400000000000000" pitchFamily="49" charset="-128"/>
              </a:rPr>
              <a:t>。</a:t>
            </a:r>
            <a:endParaRPr kumimoji="1" lang="en-US" altLang="ja-JP" sz="1100" dirty="0">
              <a:solidFill>
                <a:schemeClr val="accent1"/>
              </a:solidFill>
              <a:latin typeface="BIZ UDゴシック" panose="020B0400000000000000" pitchFamily="49" charset="-128"/>
              <a:ea typeface="BIZ UDゴシック" panose="020B0400000000000000" pitchFamily="49" charset="-128"/>
            </a:endParaRPr>
          </a:p>
          <a:p>
            <a:endParaRPr lang="en-US" altLang="ja-JP" sz="1100" dirty="0">
              <a:solidFill>
                <a:schemeClr val="accent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16353811"/>
      </p:ext>
    </p:extLst>
  </p:cSld>
  <p:clrMapOvr>
    <a:masterClrMapping/>
  </p:clrMapOvr>
</p:sld>
</file>

<file path=ppt/theme/theme1.xml><?xml version="1.0" encoding="utf-8"?>
<a:theme xmlns:a="http://schemas.openxmlformats.org/drawingml/2006/main" name="Office テーマ">
  <a:themeElements>
    <a:clrScheme name="TCIカラーパレット">
      <a:dk1>
        <a:srgbClr val="202020"/>
      </a:dk1>
      <a:lt1>
        <a:srgbClr val="003E5E"/>
      </a:lt1>
      <a:dk2>
        <a:srgbClr val="000000"/>
      </a:dk2>
      <a:lt2>
        <a:srgbClr val="FFFFFF"/>
      </a:lt2>
      <a:accent1>
        <a:srgbClr val="035B82"/>
      </a:accent1>
      <a:accent2>
        <a:srgbClr val="003F5E"/>
      </a:accent2>
      <a:accent3>
        <a:srgbClr val="347EB8"/>
      </a:accent3>
      <a:accent4>
        <a:srgbClr val="34A0AF"/>
      </a:accent4>
      <a:accent5>
        <a:srgbClr val="7FBE85"/>
      </a:accent5>
      <a:accent6>
        <a:srgbClr val="4B4951"/>
      </a:accent6>
      <a:hlink>
        <a:srgbClr val="CCDEE6"/>
      </a:hlink>
      <a:folHlink>
        <a:srgbClr val="96607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83CF0C77865A243B10CF939EB2088C4" ma:contentTypeVersion="15" ma:contentTypeDescription="新しいドキュメントを作成します。" ma:contentTypeScope="" ma:versionID="07707ccc785332c76e7e66c71f2b0a15">
  <xsd:schema xmlns:xsd="http://www.w3.org/2001/XMLSchema" xmlns:xs="http://www.w3.org/2001/XMLSchema" xmlns:p="http://schemas.microsoft.com/office/2006/metadata/properties" xmlns:ns2="3cb9a9df-06c1-4a84-b7be-03c1c6ffbc76" xmlns:ns3="8dd1e8fd-0747-4a89-ae9e-2f1ded7cfc46" targetNamespace="http://schemas.microsoft.com/office/2006/metadata/properties" ma:root="true" ma:fieldsID="1bbd4db6f77cc89b04685b925bad2c52" ns2:_="" ns3:_="">
    <xsd:import namespace="3cb9a9df-06c1-4a84-b7be-03c1c6ffbc76"/>
    <xsd:import namespace="8dd1e8fd-0747-4a89-ae9e-2f1ded7cfc4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9a9df-06c1-4a84-b7be-03c1c6ffbc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5b304d0e-1b50-4f71-ac5f-5fd1c021bd59"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d1e8fd-0747-4a89-ae9e-2f1ded7cfc4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21f4ce9-68b5-4dc4-81b0-7d6f4d46829b}" ma:internalName="TaxCatchAll" ma:showField="CatchAllData" ma:web="8dd1e8fd-0747-4a89-ae9e-2f1ded7cfc4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cb9a9df-06c1-4a84-b7be-03c1c6ffbc76">
      <Terms xmlns="http://schemas.microsoft.com/office/infopath/2007/PartnerControls"/>
    </lcf76f155ced4ddcb4097134ff3c332f>
    <TaxCatchAll xmlns="8dd1e8fd-0747-4a89-ae9e-2f1ded7cfc46" xsi:nil="true"/>
  </documentManagement>
</p:properties>
</file>

<file path=customXml/itemProps1.xml><?xml version="1.0" encoding="utf-8"?>
<ds:datastoreItem xmlns:ds="http://schemas.openxmlformats.org/officeDocument/2006/customXml" ds:itemID="{1396933C-DB53-4031-99BA-F72E8BB47A57}">
  <ds:schemaRefs>
    <ds:schemaRef ds:uri="http://schemas.microsoft.com/sharepoint/v3/contenttype/forms"/>
  </ds:schemaRefs>
</ds:datastoreItem>
</file>

<file path=customXml/itemProps2.xml><?xml version="1.0" encoding="utf-8"?>
<ds:datastoreItem xmlns:ds="http://schemas.openxmlformats.org/officeDocument/2006/customXml" ds:itemID="{2D975115-116F-4ED2-A518-2C9080BE9A10}">
  <ds:schemaRefs>
    <ds:schemaRef ds:uri="3cb9a9df-06c1-4a84-b7be-03c1c6ffbc76"/>
    <ds:schemaRef ds:uri="8dd1e8fd-0747-4a89-ae9e-2f1ded7cfc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A08E3D-DEDD-4399-9FF9-39A4C2EA5834}">
  <ds:schemaRefs>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3cb9a9df-06c1-4a84-b7be-03c1c6ffbc76"/>
    <ds:schemaRef ds:uri="8dd1e8fd-0747-4a89-ae9e-2f1ded7cfc46"/>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183</TotalTime>
  <Words>1415</Words>
  <Application>Microsoft Office PowerPoint</Application>
  <PresentationFormat>ワイド画面</PresentationFormat>
  <Paragraphs>137</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BIZ UDGothic</vt:lpstr>
      <vt:lpstr>BIZ UDGothic</vt:lpstr>
      <vt:lpstr>ＭＳ Ｐゴシック</vt:lpstr>
      <vt:lpstr>メイリオ</vt:lpstr>
      <vt:lpstr>游ゴシック</vt:lpstr>
      <vt:lpstr>Arial</vt:lpstr>
      <vt:lpstr>Wingdings</vt:lpstr>
      <vt:lpstr>Office テーマ</vt:lpstr>
      <vt:lpstr>第６回TCIベンチャーアワード「シーズ部門」応募申込書(１/３)</vt:lpstr>
      <vt:lpstr>第６回TCIベンチャーアワード「シーズ部門」応募申込書(２/３)</vt:lpstr>
      <vt:lpstr>第６回TCIベンチャーアワード「シーズ部門」応募申込書(３/３)</vt:lpstr>
      <vt:lpstr>PowerPoint プレゼンテーション</vt:lpstr>
      <vt:lpstr>エグゼクティブサマリ</vt:lpstr>
      <vt:lpstr>社会課題／市場課題と解決策</vt:lpstr>
      <vt:lpstr>技術シーズの競合優位性・差別化要素</vt:lpstr>
      <vt:lpstr>市場規模と成長性・社会的インパクト</vt:lpstr>
      <vt:lpstr>技術シーズの社会実装に向けたシナリオ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末永 翔太(Direction Manager)</dc:creator>
  <cp:lastModifiedBy>後藤 恵子</cp:lastModifiedBy>
  <cp:revision>11</cp:revision>
  <dcterms:created xsi:type="dcterms:W3CDTF">2025-03-12T23:13:01Z</dcterms:created>
  <dcterms:modified xsi:type="dcterms:W3CDTF">2025-08-01T01:17:08Z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0x010100383CF0C77865A243B10CF939EB2088C4</vt:lpwstr>
  </property>
  <property fmtid="{D5CDD505-2E9C-101B-9397-08002B2CF9AE}" pid="3" name="MediaServiceImageTags">
    <vt:lpwstr/>
  </property>
</Properties>
</file>