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77" r:id="rId5"/>
    <p:sldId id="279" r:id="rId6"/>
    <p:sldId id="280" r:id="rId7"/>
    <p:sldId id="281" r:id="rId8"/>
    <p:sldId id="278" r:id="rId9"/>
    <p:sldId id="282" r:id="rId10"/>
    <p:sldId id="283" r:id="rId11"/>
    <p:sldId id="284" r:id="rId12"/>
    <p:sldId id="285" r:id="rId13"/>
    <p:sldId id="286"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33F40-375D-4DF9-88D4-A3EC1B4A4EE9}" v="6" dt="2025-07-31T01:40:25.248"/>
    <p1510:client id="{3D49A5AF-A3E7-45EA-9A6B-A517E4781287}" v="6" dt="2025-07-31T01:39:13.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6104"/>
  </p:normalViewPr>
  <p:slideViewPr>
    <p:cSldViewPr snapToGrid="0" showGuides="1">
      <p:cViewPr varScale="1">
        <p:scale>
          <a:sx n="74" d="100"/>
          <a:sy n="74" d="100"/>
        </p:scale>
        <p:origin x="512" y="44"/>
      </p:cViewPr>
      <p:guideLst>
        <p:guide orient="horz" pos="18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98443-60C9-DF49-898C-49A163FC2D7C}" type="datetimeFigureOut">
              <a:rPr kumimoji="1" lang="ja-JP" altLang="en-US" smtClean="0"/>
              <a:t>2025/8/1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8F015-9152-DC42-A82D-E98858CDED49}" type="slidenum">
              <a:rPr kumimoji="1" lang="ja-JP" altLang="en-US" smtClean="0"/>
              <a:t>‹#›</a:t>
            </a:fld>
            <a:endParaRPr kumimoji="1" lang="ja-JP" altLang="en-US"/>
          </a:p>
        </p:txBody>
      </p:sp>
    </p:spTree>
    <p:extLst>
      <p:ext uri="{BB962C8B-B14F-4D97-AF65-F5344CB8AC3E}">
        <p14:creationId xmlns:p14="http://schemas.microsoft.com/office/powerpoint/2010/main" val="8599112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26" name="三角形 25">
            <a:extLst>
              <a:ext uri="{FF2B5EF4-FFF2-40B4-BE49-F238E27FC236}">
                <a16:creationId xmlns:a16="http://schemas.microsoft.com/office/drawing/2014/main" id="{51F525FD-BEE5-D9E9-048D-E0BA5C0DB057}"/>
              </a:ext>
            </a:extLst>
          </p:cNvPr>
          <p:cNvSpPr/>
          <p:nvPr userDrawn="1"/>
        </p:nvSpPr>
        <p:spPr>
          <a:xfrm>
            <a:off x="8772525" y="410817"/>
            <a:ext cx="3419476" cy="6447183"/>
          </a:xfrm>
          <a:prstGeom prst="triangle">
            <a:avLst>
              <a:gd name="adj" fmla="val 99339"/>
            </a:avLst>
          </a:prstGeom>
          <a:gradFill>
            <a:gsLst>
              <a:gs pos="0">
                <a:schemeClr val="accent3">
                  <a:alpha val="80000"/>
                </a:schemeClr>
              </a:gs>
              <a:gs pos="50000">
                <a:schemeClr val="accent4">
                  <a:alpha val="80000"/>
                </a:schemeClr>
              </a:gs>
              <a:gs pos="100000">
                <a:schemeClr val="accent5">
                  <a:alpha val="80034"/>
                </a:schemeClr>
              </a:gs>
            </a:gsLst>
            <a:lin ang="189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三角形 26">
            <a:extLst>
              <a:ext uri="{FF2B5EF4-FFF2-40B4-BE49-F238E27FC236}">
                <a16:creationId xmlns:a16="http://schemas.microsoft.com/office/drawing/2014/main" id="{8048181D-0C4A-239E-6503-92AD7F9B80C9}"/>
              </a:ext>
            </a:extLst>
          </p:cNvPr>
          <p:cNvSpPr/>
          <p:nvPr userDrawn="1"/>
        </p:nvSpPr>
        <p:spPr>
          <a:xfrm>
            <a:off x="8255346" y="2054087"/>
            <a:ext cx="3936654" cy="4803913"/>
          </a:xfrm>
          <a:prstGeom prst="triangle">
            <a:avLst>
              <a:gd name="adj" fmla="val 99339"/>
            </a:avLst>
          </a:prstGeom>
          <a:gradFill>
            <a:gsLst>
              <a:gs pos="0">
                <a:schemeClr val="accent3">
                  <a:alpha val="80000"/>
                </a:schemeClr>
              </a:gs>
              <a:gs pos="50000">
                <a:schemeClr val="accent4">
                  <a:alpha val="80000"/>
                </a:schemeClr>
              </a:gs>
              <a:gs pos="100000">
                <a:schemeClr val="accent5">
                  <a:alpha val="80034"/>
                </a:schemeClr>
              </a:gs>
            </a:gsLst>
            <a:lin ang="189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三角形 27">
            <a:extLst>
              <a:ext uri="{FF2B5EF4-FFF2-40B4-BE49-F238E27FC236}">
                <a16:creationId xmlns:a16="http://schemas.microsoft.com/office/drawing/2014/main" id="{EEF21F2F-D2E2-FAB1-959B-74C1CB149742}"/>
              </a:ext>
            </a:extLst>
          </p:cNvPr>
          <p:cNvSpPr/>
          <p:nvPr userDrawn="1"/>
        </p:nvSpPr>
        <p:spPr>
          <a:xfrm rot="10800000">
            <a:off x="9739034" y="0"/>
            <a:ext cx="2452966" cy="3922644"/>
          </a:xfrm>
          <a:prstGeom prst="triangle">
            <a:avLst>
              <a:gd name="adj" fmla="val 0"/>
            </a:avLst>
          </a:prstGeom>
          <a:gradFill>
            <a:gsLst>
              <a:gs pos="0">
                <a:schemeClr val="accent3">
                  <a:alpha val="80000"/>
                </a:schemeClr>
              </a:gs>
              <a:gs pos="50000">
                <a:schemeClr val="accent4">
                  <a:alpha val="80000"/>
                </a:schemeClr>
              </a:gs>
              <a:gs pos="100000">
                <a:schemeClr val="accent5">
                  <a:alpha val="80034"/>
                </a:schemeClr>
              </a:gs>
            </a:gsLst>
            <a:lin ang="15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933987C1-323A-33A0-8B3A-A52FCD36EECF}"/>
              </a:ext>
            </a:extLst>
          </p:cNvPr>
          <p:cNvSpPr/>
          <p:nvPr userDrawn="1"/>
        </p:nvSpPr>
        <p:spPr>
          <a:xfrm>
            <a:off x="1972077" y="2824681"/>
            <a:ext cx="54321" cy="995881"/>
          </a:xfrm>
          <a:prstGeom prst="rect">
            <a:avLst/>
          </a:prstGeom>
          <a:gradFill>
            <a:gsLst>
              <a:gs pos="0">
                <a:schemeClr val="accent3">
                  <a:alpha val="80000"/>
                </a:schemeClr>
              </a:gs>
              <a:gs pos="50000">
                <a:schemeClr val="accent4">
                  <a:alpha val="80000"/>
                </a:schemeClr>
              </a:gs>
              <a:gs pos="100000">
                <a:schemeClr val="accent5">
                  <a:alpha val="80034"/>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402D94D2-620C-39A3-DC5A-F17D984E0855}"/>
              </a:ext>
            </a:extLst>
          </p:cNvPr>
          <p:cNvPicPr>
            <a:picLocks noChangeAspect="1"/>
          </p:cNvPicPr>
          <p:nvPr userDrawn="1"/>
        </p:nvPicPr>
        <p:blipFill>
          <a:blip r:embed="rId2"/>
          <a:stretch>
            <a:fillRect/>
          </a:stretch>
        </p:blipFill>
        <p:spPr>
          <a:xfrm>
            <a:off x="1972077" y="5802073"/>
            <a:ext cx="2209800" cy="317500"/>
          </a:xfrm>
          <a:prstGeom prst="rect">
            <a:avLst/>
          </a:prstGeom>
        </p:spPr>
      </p:pic>
      <p:sp>
        <p:nvSpPr>
          <p:cNvPr id="31" name="テキスト ボックス 30">
            <a:extLst>
              <a:ext uri="{FF2B5EF4-FFF2-40B4-BE49-F238E27FC236}">
                <a16:creationId xmlns:a16="http://schemas.microsoft.com/office/drawing/2014/main" id="{90CB50F4-6E63-FBFF-494B-107A2BBF0098}"/>
              </a:ext>
            </a:extLst>
          </p:cNvPr>
          <p:cNvSpPr txBox="1"/>
          <p:nvPr userDrawn="1"/>
        </p:nvSpPr>
        <p:spPr>
          <a:xfrm>
            <a:off x="9419841" y="6668317"/>
            <a:ext cx="2437197" cy="184666"/>
          </a:xfrm>
          <a:prstGeom prst="rect">
            <a:avLst/>
          </a:prstGeom>
          <a:noFill/>
        </p:spPr>
        <p:txBody>
          <a:bodyPr wrap="square" rIns="0" rtlCol="0" anchor="ctr">
            <a:spAutoFit/>
          </a:bodyPr>
          <a:lstStyle/>
          <a:p>
            <a:pPr algn="r"/>
            <a:r>
              <a:rPr kumimoji="1" lang="en" altLang="ja-JP" sz="600" b="0" i="0" dirty="0">
                <a:solidFill>
                  <a:schemeClr val="bg2"/>
                </a:solidFill>
                <a:latin typeface="BIZ UDGothic" panose="020B0400000000000000" pitchFamily="49" charset="-128"/>
                <a:ea typeface="BIZ UDGothic" panose="020B0400000000000000" pitchFamily="49" charset="-128"/>
              </a:rPr>
              <a:t>Copyright © 2025 Tsukuba Center Inc, All rights reserved.</a:t>
            </a:r>
            <a:endParaRPr kumimoji="1" lang="ja-JP" altLang="en-US" sz="600" b="0" i="0">
              <a:solidFill>
                <a:schemeClr val="bg2"/>
              </a:solidFill>
              <a:latin typeface="BIZ UDGothic" panose="020B0400000000000000" pitchFamily="49" charset="-128"/>
              <a:ea typeface="BIZ UDGothic" panose="020B0400000000000000" pitchFamily="49" charset="-128"/>
            </a:endParaRPr>
          </a:p>
        </p:txBody>
      </p:sp>
      <p:sp>
        <p:nvSpPr>
          <p:cNvPr id="32" name="タイトル プレースホルダー 12">
            <a:extLst>
              <a:ext uri="{FF2B5EF4-FFF2-40B4-BE49-F238E27FC236}">
                <a16:creationId xmlns:a16="http://schemas.microsoft.com/office/drawing/2014/main" id="{3B2CDA79-44F8-8D08-2651-F8EECD50E819}"/>
              </a:ext>
            </a:extLst>
          </p:cNvPr>
          <p:cNvSpPr>
            <a:spLocks noGrp="1"/>
          </p:cNvSpPr>
          <p:nvPr>
            <p:ph type="title"/>
          </p:nvPr>
        </p:nvSpPr>
        <p:spPr>
          <a:xfrm>
            <a:off x="2026397" y="2847318"/>
            <a:ext cx="7393443" cy="581681"/>
          </a:xfrm>
          <a:prstGeom prst="rect">
            <a:avLst/>
          </a:prstGeom>
        </p:spPr>
        <p:txBody>
          <a:bodyPr vert="horz" lIns="360000" tIns="45720" rIns="91440" bIns="45720" rtlCol="0" anchor="ctr">
            <a:normAutofit/>
          </a:bodyPr>
          <a:lstStyle>
            <a:lvl1pPr>
              <a:defRPr sz="2600"/>
            </a:lvl1pPr>
          </a:lstStyle>
          <a:p>
            <a:r>
              <a:rPr kumimoji="1" lang="ja-JP" altLang="en-US"/>
              <a:t>タイトル</a:t>
            </a:r>
          </a:p>
        </p:txBody>
      </p:sp>
      <p:sp>
        <p:nvSpPr>
          <p:cNvPr id="33" name="テキスト プレースホルダー 14">
            <a:extLst>
              <a:ext uri="{FF2B5EF4-FFF2-40B4-BE49-F238E27FC236}">
                <a16:creationId xmlns:a16="http://schemas.microsoft.com/office/drawing/2014/main" id="{E5C059E0-C496-F037-1B78-554FB3F47F79}"/>
              </a:ext>
            </a:extLst>
          </p:cNvPr>
          <p:cNvSpPr>
            <a:spLocks noGrp="1"/>
          </p:cNvSpPr>
          <p:nvPr>
            <p:ph idx="1" hasCustomPrompt="1"/>
          </p:nvPr>
        </p:nvSpPr>
        <p:spPr>
          <a:xfrm>
            <a:off x="2026397" y="3455437"/>
            <a:ext cx="7393443" cy="365125"/>
          </a:xfrm>
          <a:prstGeom prst="rect">
            <a:avLst/>
          </a:prstGeom>
        </p:spPr>
        <p:txBody>
          <a:bodyPr vert="horz" lIns="360000" tIns="45720" rIns="91440" bIns="45720" rtlCol="0" anchor="ctr">
            <a:normAutofit/>
          </a:bodyPr>
          <a:lstStyle>
            <a:lvl1pPr>
              <a:defRPr sz="1100">
                <a:solidFill>
                  <a:schemeClr val="accent6"/>
                </a:solidFill>
              </a:defRPr>
            </a:lvl1pPr>
          </a:lstStyle>
          <a:p>
            <a:pPr lvl="0"/>
            <a:r>
              <a:rPr kumimoji="1" lang="ja-JP" altLang="en-US"/>
              <a:t>年月日</a:t>
            </a:r>
          </a:p>
        </p:txBody>
      </p:sp>
    </p:spTree>
    <p:extLst>
      <p:ext uri="{BB962C8B-B14F-4D97-AF65-F5344CB8AC3E}">
        <p14:creationId xmlns:p14="http://schemas.microsoft.com/office/powerpoint/2010/main" val="249122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タイトル プレースホルダー 1">
            <a:extLst>
              <a:ext uri="{FF2B5EF4-FFF2-40B4-BE49-F238E27FC236}">
                <a16:creationId xmlns:a16="http://schemas.microsoft.com/office/drawing/2014/main" id="{C0CB3E06-502B-41BD-8F32-E721FA4F337C}"/>
              </a:ext>
            </a:extLst>
          </p:cNvPr>
          <p:cNvSpPr>
            <a:spLocks noGrp="1"/>
          </p:cNvSpPr>
          <p:nvPr>
            <p:ph type="title"/>
          </p:nvPr>
        </p:nvSpPr>
        <p:spPr>
          <a:xfrm>
            <a:off x="254530" y="151072"/>
            <a:ext cx="8788686" cy="470363"/>
          </a:xfrm>
          <a:prstGeom prst="rect">
            <a:avLst/>
          </a:prstGeom>
        </p:spPr>
        <p:txBody>
          <a:bodyPr vert="horz" lIns="91440" tIns="45720" rIns="91440" bIns="45720" rtlCol="0" anchor="ctr">
            <a:normAutofit/>
          </a:bodyPr>
          <a:lstStyle>
            <a:lvl1pPr>
              <a:defRPr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19" name="スライド番号プレースホルダー 5">
            <a:extLst>
              <a:ext uri="{FF2B5EF4-FFF2-40B4-BE49-F238E27FC236}">
                <a16:creationId xmlns:a16="http://schemas.microsoft.com/office/drawing/2014/main" id="{ABDF4ECD-48AE-47C5-B67D-2490A35F33CD}"/>
              </a:ext>
            </a:extLst>
          </p:cNvPr>
          <p:cNvSpPr>
            <a:spLocks noGrp="1"/>
          </p:cNvSpPr>
          <p:nvPr>
            <p:ph type="sldNum" sz="quarter" idx="4"/>
          </p:nvPr>
        </p:nvSpPr>
        <p:spPr>
          <a:xfrm>
            <a:off x="11066190" y="6492878"/>
            <a:ext cx="1109609"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fld id="{652AE7A0-B274-4AD2-A86F-1F9EDE300C1C}" type="slidenum">
              <a:rPr lang="ja-JP" altLang="en-US" smtClean="0"/>
              <a:pPr/>
              <a:t>‹#›</a:t>
            </a:fld>
            <a:endParaRPr lang="ja-JP" altLang="en-US"/>
          </a:p>
        </p:txBody>
      </p:sp>
      <p:cxnSp>
        <p:nvCxnSpPr>
          <p:cNvPr id="3" name="直線コネクタ 2">
            <a:extLst>
              <a:ext uri="{FF2B5EF4-FFF2-40B4-BE49-F238E27FC236}">
                <a16:creationId xmlns:a16="http://schemas.microsoft.com/office/drawing/2014/main" id="{81E826B2-1799-DAAF-A496-B66F525BD6CB}"/>
              </a:ext>
            </a:extLst>
          </p:cNvPr>
          <p:cNvCxnSpPr>
            <a:cxnSpLocks/>
          </p:cNvCxnSpPr>
          <p:nvPr userDrawn="1"/>
        </p:nvCxnSpPr>
        <p:spPr>
          <a:xfrm>
            <a:off x="0" y="753414"/>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レリーフ プレースホルダー 3">
            <a:extLst>
              <a:ext uri="{FF2B5EF4-FFF2-40B4-BE49-F238E27FC236}">
                <a16:creationId xmlns:a16="http://schemas.microsoft.com/office/drawing/2014/main" id="{021B2140-F05F-2E6A-0E0E-E992B88AF130}"/>
              </a:ext>
            </a:extLst>
          </p:cNvPr>
          <p:cNvSpPr>
            <a:spLocks noGrp="1"/>
          </p:cNvSpPr>
          <p:nvPr>
            <p:ph type="media" sz="quarter" idx="10">
              <p:extLst>
                <p:ext uri="{56F484CC-4922-43CF-B6FB-B326C6A72FC8}">
                  <p232:phTypeExt xmlns:p232="http://schemas.microsoft.com/office/powerpoint/2023/02/main">
                    <p232:type>
                      <p232:cameo/>
                    </p232:type>
                  </p232:phTypeExt>
                </p:ext>
              </p:extLst>
            </p:ph>
          </p:nvPr>
        </p:nvSpPr>
        <p:spPr>
          <a:xfrm>
            <a:off x="0" y="753415"/>
            <a:ext cx="115276" cy="483439"/>
          </a:xfrm>
          <a:solidFill>
            <a:srgbClr val="0070C0"/>
          </a:solidFill>
        </p:spPr>
        <p:txBody>
          <a:bodyPr/>
          <a:lstStyle/>
          <a:p>
            <a:endParaRPr kumimoji="1" lang="ja-JP" altLang="en-US"/>
          </a:p>
        </p:txBody>
      </p:sp>
    </p:spTree>
    <p:extLst>
      <p:ext uri="{BB962C8B-B14F-4D97-AF65-F5344CB8AC3E}">
        <p14:creationId xmlns:p14="http://schemas.microsoft.com/office/powerpoint/2010/main" val="408138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09535-2980-64F7-302A-C8DE15B348FF}"/>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5ACD1636-4235-B322-04F4-8CDC975EE5F3}"/>
              </a:ext>
            </a:extLst>
          </p:cNvPr>
          <p:cNvSpPr>
            <a:spLocks noGrp="1"/>
          </p:cNvSpPr>
          <p:nvPr>
            <p:ph type="sldNum" sz="quarter" idx="10"/>
          </p:nvPr>
        </p:nvSpPr>
        <p:spPr/>
        <p:txBody>
          <a:bodyPr/>
          <a:lstStyle/>
          <a:p>
            <a:fld id="{7F28D174-4E16-8842-BC8C-F457D556E161}" type="slidenum">
              <a:rPr lang="ja-JP" altLang="en-US" smtClean="0"/>
              <a:pPr/>
              <a:t>‹#›</a:t>
            </a:fld>
            <a:endParaRPr lang="ja-JP" altLang="en-US"/>
          </a:p>
        </p:txBody>
      </p:sp>
    </p:spTree>
    <p:extLst>
      <p:ext uri="{BB962C8B-B14F-4D97-AF65-F5344CB8AC3E}">
        <p14:creationId xmlns:p14="http://schemas.microsoft.com/office/powerpoint/2010/main" val="89210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3D734F-605E-6FC0-3A82-1B8E1203F1CD}"/>
              </a:ext>
            </a:extLst>
          </p:cNvPr>
          <p:cNvSpPr/>
          <p:nvPr userDrawn="1"/>
        </p:nvSpPr>
        <p:spPr>
          <a:xfrm>
            <a:off x="-12002" y="-1"/>
            <a:ext cx="5872333" cy="685298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pic>
        <p:nvPicPr>
          <p:cNvPr id="7" name="図 6" descr="屋外, 建物, 道路, 草 が含まれている画像&#10;&#10;自動的に生成された説明">
            <a:extLst>
              <a:ext uri="{FF2B5EF4-FFF2-40B4-BE49-F238E27FC236}">
                <a16:creationId xmlns:a16="http://schemas.microsoft.com/office/drawing/2014/main" id="{B7C9C142-4940-8C3B-CC7C-8D1042AB0C9A}"/>
              </a:ext>
            </a:extLst>
          </p:cNvPr>
          <p:cNvPicPr>
            <a:picLocks noChangeAspect="1"/>
          </p:cNvPicPr>
          <p:nvPr userDrawn="1"/>
        </p:nvPicPr>
        <p:blipFill>
          <a:blip r:embed="rId2"/>
          <a:srcRect r="41342"/>
          <a:stretch/>
        </p:blipFill>
        <p:spPr>
          <a:xfrm>
            <a:off x="5903874" y="0"/>
            <a:ext cx="6288531" cy="6852982"/>
          </a:xfrm>
          <a:prstGeom prst="rect">
            <a:avLst/>
          </a:prstGeom>
        </p:spPr>
      </p:pic>
      <p:pic>
        <p:nvPicPr>
          <p:cNvPr id="9" name="図 8">
            <a:extLst>
              <a:ext uri="{FF2B5EF4-FFF2-40B4-BE49-F238E27FC236}">
                <a16:creationId xmlns:a16="http://schemas.microsoft.com/office/drawing/2014/main" id="{8B304203-DB15-EF95-DAE0-A9EAD55BFED2}"/>
              </a:ext>
            </a:extLst>
          </p:cNvPr>
          <p:cNvPicPr>
            <a:picLocks noChangeAspect="1"/>
          </p:cNvPicPr>
          <p:nvPr userDrawn="1"/>
        </p:nvPicPr>
        <p:blipFill>
          <a:blip r:embed="rId3"/>
          <a:stretch>
            <a:fillRect/>
          </a:stretch>
        </p:blipFill>
        <p:spPr>
          <a:xfrm>
            <a:off x="478412" y="5802073"/>
            <a:ext cx="2209800" cy="317500"/>
          </a:xfrm>
          <a:prstGeom prst="rect">
            <a:avLst/>
          </a:prstGeom>
        </p:spPr>
      </p:pic>
      <p:sp>
        <p:nvSpPr>
          <p:cNvPr id="12" name="タイトル プレースホルダー 12">
            <a:extLst>
              <a:ext uri="{FF2B5EF4-FFF2-40B4-BE49-F238E27FC236}">
                <a16:creationId xmlns:a16="http://schemas.microsoft.com/office/drawing/2014/main" id="{DFE38888-CB5B-0B53-97CD-7AAE887D5F7B}"/>
              </a:ext>
            </a:extLst>
          </p:cNvPr>
          <p:cNvSpPr>
            <a:spLocks noGrp="1"/>
          </p:cNvSpPr>
          <p:nvPr>
            <p:ph type="title" hasCustomPrompt="1"/>
          </p:nvPr>
        </p:nvSpPr>
        <p:spPr>
          <a:xfrm>
            <a:off x="493768" y="2806252"/>
            <a:ext cx="4788000" cy="555740"/>
          </a:xfrm>
          <a:prstGeom prst="rect">
            <a:avLst/>
          </a:prstGeom>
        </p:spPr>
        <p:txBody>
          <a:bodyPr vert="horz" lIns="0" tIns="45720" rIns="91440" bIns="45720" rtlCol="0" anchor="ctr">
            <a:noAutofit/>
          </a:bodyPr>
          <a:lstStyle>
            <a:lvl1pPr>
              <a:defRPr sz="2200" b="0"/>
            </a:lvl1pPr>
          </a:lstStyle>
          <a:p>
            <a:r>
              <a:rPr kumimoji="1" lang="ja-JP" altLang="en-US" dirty="0"/>
              <a:t>タイトル</a:t>
            </a:r>
          </a:p>
        </p:txBody>
      </p:sp>
      <p:sp>
        <p:nvSpPr>
          <p:cNvPr id="13" name="テキスト プレースホルダー 14">
            <a:extLst>
              <a:ext uri="{FF2B5EF4-FFF2-40B4-BE49-F238E27FC236}">
                <a16:creationId xmlns:a16="http://schemas.microsoft.com/office/drawing/2014/main" id="{6E5BD977-9B29-C2A3-D2CC-51593DBB1256}"/>
              </a:ext>
            </a:extLst>
          </p:cNvPr>
          <p:cNvSpPr>
            <a:spLocks noGrp="1"/>
          </p:cNvSpPr>
          <p:nvPr>
            <p:ph idx="1" hasCustomPrompt="1"/>
          </p:nvPr>
        </p:nvSpPr>
        <p:spPr>
          <a:xfrm>
            <a:off x="493768" y="3551067"/>
            <a:ext cx="4788000" cy="317500"/>
          </a:xfrm>
          <a:prstGeom prst="rect">
            <a:avLst/>
          </a:prstGeom>
        </p:spPr>
        <p:txBody>
          <a:bodyPr vert="horz" lIns="0" tIns="45720" rIns="91440" bIns="45720" rtlCol="0" anchor="ctr">
            <a:noAutofit/>
          </a:bodyPr>
          <a:lstStyle>
            <a:lvl1pPr>
              <a:defRPr sz="1100">
                <a:solidFill>
                  <a:schemeClr val="accent6"/>
                </a:solidFill>
              </a:defRPr>
            </a:lvl1pPr>
          </a:lstStyle>
          <a:p>
            <a:pPr lvl="0"/>
            <a:r>
              <a:rPr kumimoji="1" lang="en-US" altLang="ja-JP" dirty="0"/>
              <a:t>XXXXX</a:t>
            </a:r>
            <a:r>
              <a:rPr kumimoji="1" lang="ja-JP" altLang="en-US" dirty="0"/>
              <a:t>年</a:t>
            </a:r>
            <a:r>
              <a:rPr kumimoji="1" lang="en-US" altLang="ja-JP" dirty="0"/>
              <a:t>XX</a:t>
            </a:r>
            <a:r>
              <a:rPr kumimoji="1" lang="ja-JP" altLang="en-US" dirty="0"/>
              <a:t>月</a:t>
            </a:r>
            <a:r>
              <a:rPr kumimoji="1" lang="en-US" altLang="ja-JP" dirty="0"/>
              <a:t>XX</a:t>
            </a:r>
            <a:r>
              <a:rPr kumimoji="1" lang="ja-JP" altLang="en-US" dirty="0"/>
              <a:t>日</a:t>
            </a:r>
          </a:p>
        </p:txBody>
      </p:sp>
      <p:cxnSp>
        <p:nvCxnSpPr>
          <p:cNvPr id="14" name="直線コネクタ 13">
            <a:extLst>
              <a:ext uri="{FF2B5EF4-FFF2-40B4-BE49-F238E27FC236}">
                <a16:creationId xmlns:a16="http://schemas.microsoft.com/office/drawing/2014/main" id="{6DA8E4F8-87CD-F542-EDC6-143200561DB5}"/>
              </a:ext>
            </a:extLst>
          </p:cNvPr>
          <p:cNvCxnSpPr>
            <a:cxnSpLocks/>
          </p:cNvCxnSpPr>
          <p:nvPr userDrawn="1"/>
        </p:nvCxnSpPr>
        <p:spPr>
          <a:xfrm>
            <a:off x="493768" y="3442177"/>
            <a:ext cx="4788000" cy="0"/>
          </a:xfrm>
          <a:prstGeom prst="line">
            <a:avLst/>
          </a:prstGeom>
          <a:ln w="12700">
            <a:gradFill>
              <a:gsLst>
                <a:gs pos="0">
                  <a:schemeClr val="accent3"/>
                </a:gs>
                <a:gs pos="50000">
                  <a:schemeClr val="accent4"/>
                </a:gs>
                <a:gs pos="100000">
                  <a:schemeClr val="accent5"/>
                </a:gs>
              </a:gsLst>
              <a:lin ang="0" scaled="0"/>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01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402D94D2-620C-39A3-DC5A-F17D984E0855}"/>
              </a:ext>
            </a:extLst>
          </p:cNvPr>
          <p:cNvPicPr>
            <a:picLocks noChangeAspect="1"/>
          </p:cNvPicPr>
          <p:nvPr userDrawn="1"/>
        </p:nvPicPr>
        <p:blipFill>
          <a:blip r:embed="rId2"/>
          <a:stretch>
            <a:fillRect/>
          </a:stretch>
        </p:blipFill>
        <p:spPr>
          <a:xfrm>
            <a:off x="657053" y="6612778"/>
            <a:ext cx="1171747" cy="168354"/>
          </a:xfrm>
          <a:prstGeom prst="rect">
            <a:avLst/>
          </a:prstGeom>
        </p:spPr>
      </p:pic>
      <p:sp>
        <p:nvSpPr>
          <p:cNvPr id="31" name="テキスト ボックス 30">
            <a:extLst>
              <a:ext uri="{FF2B5EF4-FFF2-40B4-BE49-F238E27FC236}">
                <a16:creationId xmlns:a16="http://schemas.microsoft.com/office/drawing/2014/main" id="{90CB50F4-6E63-FBFF-494B-107A2BBF0098}"/>
              </a:ext>
            </a:extLst>
          </p:cNvPr>
          <p:cNvSpPr txBox="1"/>
          <p:nvPr userDrawn="1"/>
        </p:nvSpPr>
        <p:spPr>
          <a:xfrm>
            <a:off x="9419840" y="6668317"/>
            <a:ext cx="2729023" cy="184666"/>
          </a:xfrm>
          <a:prstGeom prst="rect">
            <a:avLst/>
          </a:prstGeom>
          <a:noFill/>
        </p:spPr>
        <p:txBody>
          <a:bodyPr wrap="square" rtlCol="0" anchor="ctr">
            <a:spAutoFit/>
          </a:bodyPr>
          <a:lstStyle/>
          <a:p>
            <a:pPr algn="ctr"/>
            <a:r>
              <a:rPr kumimoji="1" lang="en" altLang="ja-JP" sz="600" b="0" i="0" dirty="0">
                <a:solidFill>
                  <a:schemeClr val="bg2"/>
                </a:solidFill>
                <a:latin typeface="BIZ UDGothic" panose="020B0400000000000000" pitchFamily="49" charset="-128"/>
                <a:ea typeface="BIZ UDGothic" panose="020B0400000000000000" pitchFamily="49" charset="-128"/>
              </a:rPr>
              <a:t>Copyright © 2025 Tsukuba Center Inc, All rights reserved.</a:t>
            </a:r>
            <a:endParaRPr kumimoji="1" lang="ja-JP" altLang="en-US" sz="600" b="0" i="0">
              <a:solidFill>
                <a:schemeClr val="bg2"/>
              </a:solidFill>
              <a:latin typeface="BIZ UDGothic" panose="020B0400000000000000" pitchFamily="49" charset="-128"/>
              <a:ea typeface="BIZ UDGothic" panose="020B0400000000000000" pitchFamily="49" charset="-128"/>
            </a:endParaRPr>
          </a:p>
        </p:txBody>
      </p:sp>
      <p:sp>
        <p:nvSpPr>
          <p:cNvPr id="3" name="正方形/長方形 2">
            <a:extLst>
              <a:ext uri="{FF2B5EF4-FFF2-40B4-BE49-F238E27FC236}">
                <a16:creationId xmlns:a16="http://schemas.microsoft.com/office/drawing/2014/main" id="{7BCF5EAB-5822-F56B-5690-D49A1B886AF6}"/>
              </a:ext>
            </a:extLst>
          </p:cNvPr>
          <p:cNvSpPr/>
          <p:nvPr userDrawn="1"/>
        </p:nvSpPr>
        <p:spPr>
          <a:xfrm>
            <a:off x="0" y="0"/>
            <a:ext cx="334962" cy="6858000"/>
          </a:xfrm>
          <a:prstGeom prst="rect">
            <a:avLst/>
          </a:prstGeom>
          <a:gradFill>
            <a:gsLst>
              <a:gs pos="0">
                <a:schemeClr val="accent3">
                  <a:alpha val="80000"/>
                </a:schemeClr>
              </a:gs>
              <a:gs pos="50000">
                <a:schemeClr val="accent4">
                  <a:alpha val="80000"/>
                </a:schemeClr>
              </a:gs>
              <a:gs pos="99000">
                <a:schemeClr val="accent5">
                  <a:alpha val="80034"/>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9DE2217-6412-E8AA-317F-CAD360A9B83C}"/>
              </a:ext>
            </a:extLst>
          </p:cNvPr>
          <p:cNvSpPr txBox="1"/>
          <p:nvPr userDrawn="1"/>
        </p:nvSpPr>
        <p:spPr>
          <a:xfrm>
            <a:off x="334963" y="1051356"/>
            <a:ext cx="2377428" cy="553998"/>
          </a:xfrm>
          <a:prstGeom prst="rect">
            <a:avLst/>
          </a:prstGeom>
          <a:noFill/>
        </p:spPr>
        <p:txBody>
          <a:bodyPr wrap="square" lIns="396000" rtlCol="0">
            <a:spAutoFit/>
          </a:bodyPr>
          <a:lstStyle/>
          <a:p>
            <a:pPr algn="l"/>
            <a:r>
              <a:rPr kumimoji="1" lang="en-US" altLang="ja-JP" sz="3000" b="0" i="0" spc="350" baseline="0" dirty="0">
                <a:solidFill>
                  <a:schemeClr val="accent1"/>
                </a:solidFill>
                <a:latin typeface="BIZ UDGothic" panose="020B0400000000000000" pitchFamily="49" charset="-128"/>
                <a:ea typeface="BIZ UDGothic" panose="020B0400000000000000" pitchFamily="49" charset="-128"/>
              </a:rPr>
              <a:t>AGENDA</a:t>
            </a:r>
            <a:endParaRPr kumimoji="1" lang="ja-JP" altLang="en-US" sz="3000" b="0" i="0" spc="350" baseline="0">
              <a:solidFill>
                <a:schemeClr val="accent1"/>
              </a:solidFill>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21354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32" name="タイトル プレースホルダー 12">
            <a:extLst>
              <a:ext uri="{FF2B5EF4-FFF2-40B4-BE49-F238E27FC236}">
                <a16:creationId xmlns:a16="http://schemas.microsoft.com/office/drawing/2014/main" id="{3B2CDA79-44F8-8D08-2651-F8EECD50E819}"/>
              </a:ext>
            </a:extLst>
          </p:cNvPr>
          <p:cNvSpPr>
            <a:spLocks noGrp="1"/>
          </p:cNvSpPr>
          <p:nvPr>
            <p:ph type="title" hasCustomPrompt="1"/>
          </p:nvPr>
        </p:nvSpPr>
        <p:spPr>
          <a:xfrm>
            <a:off x="4280803" y="3186285"/>
            <a:ext cx="7393443" cy="581681"/>
          </a:xfrm>
          <a:prstGeom prst="rect">
            <a:avLst/>
          </a:prstGeom>
        </p:spPr>
        <p:txBody>
          <a:bodyPr vert="horz" lIns="0" tIns="45720" rIns="91440" bIns="45720" rtlCol="0" anchor="ctr">
            <a:normAutofit/>
          </a:bodyPr>
          <a:lstStyle>
            <a:lvl1pPr>
              <a:defRPr sz="2200">
                <a:solidFill>
                  <a:schemeClr val="tx1"/>
                </a:solidFill>
              </a:defRPr>
            </a:lvl1pPr>
          </a:lstStyle>
          <a:p>
            <a:r>
              <a:rPr kumimoji="1" lang="ja-JP" altLang="en-US"/>
              <a:t>中表紙</a:t>
            </a:r>
          </a:p>
        </p:txBody>
      </p:sp>
      <p:sp>
        <p:nvSpPr>
          <p:cNvPr id="33" name="テキスト プレースホルダー 14">
            <a:extLst>
              <a:ext uri="{FF2B5EF4-FFF2-40B4-BE49-F238E27FC236}">
                <a16:creationId xmlns:a16="http://schemas.microsoft.com/office/drawing/2014/main" id="{E5C059E0-C496-F037-1B78-554FB3F47F79}"/>
              </a:ext>
            </a:extLst>
          </p:cNvPr>
          <p:cNvSpPr>
            <a:spLocks noGrp="1"/>
          </p:cNvSpPr>
          <p:nvPr>
            <p:ph idx="1" hasCustomPrompt="1"/>
          </p:nvPr>
        </p:nvSpPr>
        <p:spPr>
          <a:xfrm>
            <a:off x="2728817" y="2278529"/>
            <a:ext cx="1151725" cy="920456"/>
          </a:xfrm>
          <a:prstGeom prst="rect">
            <a:avLst/>
          </a:prstGeom>
        </p:spPr>
        <p:txBody>
          <a:bodyPr vert="horz" lIns="0" tIns="45720" rIns="0" bIns="45720" rtlCol="0" anchor="ctr">
            <a:noAutofit/>
          </a:bodyPr>
          <a:lstStyle>
            <a:lvl1pPr algn="r">
              <a:defRPr sz="6000">
                <a:solidFill>
                  <a:schemeClr val="accent1"/>
                </a:solidFill>
              </a:defRPr>
            </a:lvl1pPr>
          </a:lstStyle>
          <a:p>
            <a:pPr lvl="0"/>
            <a:r>
              <a:rPr kumimoji="1" lang="en-US" altLang="ja-JP" dirty="0"/>
              <a:t>1</a:t>
            </a:r>
            <a:endParaRPr kumimoji="1" lang="ja-JP" altLang="en-US" dirty="0"/>
          </a:p>
        </p:txBody>
      </p:sp>
      <p:sp>
        <p:nvSpPr>
          <p:cNvPr id="2" name="正方形/長方形 1">
            <a:extLst>
              <a:ext uri="{FF2B5EF4-FFF2-40B4-BE49-F238E27FC236}">
                <a16:creationId xmlns:a16="http://schemas.microsoft.com/office/drawing/2014/main" id="{3C68EE41-7946-5EEC-B36C-13295DA71B4D}"/>
              </a:ext>
            </a:extLst>
          </p:cNvPr>
          <p:cNvSpPr/>
          <p:nvPr userDrawn="1"/>
        </p:nvSpPr>
        <p:spPr>
          <a:xfrm>
            <a:off x="-24276" y="6519225"/>
            <a:ext cx="12231974" cy="338775"/>
          </a:xfrm>
          <a:prstGeom prst="rect">
            <a:avLst/>
          </a:prstGeom>
          <a:gradFill>
            <a:gsLst>
              <a:gs pos="0">
                <a:schemeClr val="accent3">
                  <a:alpha val="80000"/>
                </a:schemeClr>
              </a:gs>
              <a:gs pos="50000">
                <a:schemeClr val="accent4">
                  <a:alpha val="80000"/>
                </a:schemeClr>
              </a:gs>
              <a:gs pos="99000">
                <a:schemeClr val="accent5">
                  <a:alpha val="80034"/>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89D828FF-3BFC-33E8-F1F1-762CDCCF53DA}"/>
              </a:ext>
            </a:extLst>
          </p:cNvPr>
          <p:cNvSpPr/>
          <p:nvPr userDrawn="1"/>
        </p:nvSpPr>
        <p:spPr>
          <a:xfrm>
            <a:off x="-24276" y="-8092"/>
            <a:ext cx="12231974" cy="365125"/>
          </a:xfrm>
          <a:prstGeom prst="rect">
            <a:avLst/>
          </a:prstGeom>
          <a:gradFill>
            <a:gsLst>
              <a:gs pos="0">
                <a:schemeClr val="accent3">
                  <a:alpha val="80000"/>
                </a:schemeClr>
              </a:gs>
              <a:gs pos="50000">
                <a:schemeClr val="accent4">
                  <a:alpha val="80000"/>
                </a:schemeClr>
              </a:gs>
              <a:gs pos="99000">
                <a:schemeClr val="accent5">
                  <a:alpha val="80034"/>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7B81882D-0110-CF0D-1A8F-A93FC31C1CB9}"/>
              </a:ext>
            </a:extLst>
          </p:cNvPr>
          <p:cNvCxnSpPr>
            <a:cxnSpLocks/>
          </p:cNvCxnSpPr>
          <p:nvPr userDrawn="1"/>
        </p:nvCxnSpPr>
        <p:spPr>
          <a:xfrm flipH="1">
            <a:off x="3304679" y="2552588"/>
            <a:ext cx="1151725" cy="1186626"/>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9" name="図 8">
            <a:extLst>
              <a:ext uri="{FF2B5EF4-FFF2-40B4-BE49-F238E27FC236}">
                <a16:creationId xmlns:a16="http://schemas.microsoft.com/office/drawing/2014/main" id="{50CF772A-4185-871E-6738-5EDB5591E181}"/>
              </a:ext>
            </a:extLst>
          </p:cNvPr>
          <p:cNvPicPr>
            <a:picLocks noChangeAspect="1"/>
          </p:cNvPicPr>
          <p:nvPr userDrawn="1"/>
        </p:nvPicPr>
        <p:blipFill>
          <a:blip r:embed="rId2"/>
          <a:stretch>
            <a:fillRect/>
          </a:stretch>
        </p:blipFill>
        <p:spPr>
          <a:xfrm>
            <a:off x="334963" y="6621956"/>
            <a:ext cx="1104900" cy="165100"/>
          </a:xfrm>
          <a:prstGeom prst="rect">
            <a:avLst/>
          </a:prstGeom>
        </p:spPr>
      </p:pic>
    </p:spTree>
    <p:extLst>
      <p:ext uri="{BB962C8B-B14F-4D97-AF65-F5344CB8AC3E}">
        <p14:creationId xmlns:p14="http://schemas.microsoft.com/office/powerpoint/2010/main" val="219948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汎用ページ">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2389D2A-4666-70B7-95AA-EE7F2DA7C08B}"/>
              </a:ext>
            </a:extLst>
          </p:cNvPr>
          <p:cNvSpPr/>
          <p:nvPr userDrawn="1"/>
        </p:nvSpPr>
        <p:spPr>
          <a:xfrm>
            <a:off x="334963" y="-9496"/>
            <a:ext cx="50800" cy="432000"/>
          </a:xfrm>
          <a:prstGeom prst="rect">
            <a:avLst/>
          </a:prstGeom>
          <a:gradFill>
            <a:gsLst>
              <a:gs pos="0">
                <a:schemeClr val="accent3"/>
              </a:gs>
              <a:gs pos="50000">
                <a:schemeClr val="accent4"/>
              </a:gs>
              <a:gs pos="100000">
                <a:schemeClr val="accent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1E95581B-335A-F3EE-1A67-211BB3092E45}"/>
              </a:ext>
            </a:extLst>
          </p:cNvPr>
          <p:cNvSpPr/>
          <p:nvPr userDrawn="1"/>
        </p:nvSpPr>
        <p:spPr>
          <a:xfrm>
            <a:off x="0" y="6610043"/>
            <a:ext cx="12192000" cy="247957"/>
          </a:xfrm>
          <a:prstGeom prst="rect">
            <a:avLst/>
          </a:prstGeom>
          <a:gradFill>
            <a:gsLst>
              <a:gs pos="0">
                <a:schemeClr val="accent3">
                  <a:alpha val="80000"/>
                </a:schemeClr>
              </a:gs>
              <a:gs pos="50000">
                <a:schemeClr val="accent4">
                  <a:alpha val="80000"/>
                </a:schemeClr>
              </a:gs>
              <a:gs pos="99000">
                <a:schemeClr val="accent5">
                  <a:alpha val="80034"/>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86FF62C3-5FBA-1A98-D2A2-FDF42E12043A}"/>
              </a:ext>
            </a:extLst>
          </p:cNvPr>
          <p:cNvPicPr>
            <a:picLocks noChangeAspect="1"/>
          </p:cNvPicPr>
          <p:nvPr userDrawn="1"/>
        </p:nvPicPr>
        <p:blipFill>
          <a:blip r:embed="rId2"/>
          <a:stretch>
            <a:fillRect/>
          </a:stretch>
        </p:blipFill>
        <p:spPr>
          <a:xfrm>
            <a:off x="334963" y="6640933"/>
            <a:ext cx="1104900" cy="165100"/>
          </a:xfrm>
          <a:prstGeom prst="rect">
            <a:avLst/>
          </a:prstGeom>
        </p:spPr>
      </p:pic>
      <p:sp>
        <p:nvSpPr>
          <p:cNvPr id="4" name="テキスト ボックス 3">
            <a:extLst>
              <a:ext uri="{FF2B5EF4-FFF2-40B4-BE49-F238E27FC236}">
                <a16:creationId xmlns:a16="http://schemas.microsoft.com/office/drawing/2014/main" id="{A9F34B6E-9604-8849-B9D6-737942458247}"/>
              </a:ext>
            </a:extLst>
          </p:cNvPr>
          <p:cNvSpPr txBox="1"/>
          <p:nvPr userDrawn="1"/>
        </p:nvSpPr>
        <p:spPr>
          <a:xfrm>
            <a:off x="4735884" y="6639741"/>
            <a:ext cx="2729023" cy="184666"/>
          </a:xfrm>
          <a:prstGeom prst="rect">
            <a:avLst/>
          </a:prstGeom>
          <a:noFill/>
        </p:spPr>
        <p:txBody>
          <a:bodyPr wrap="square" rtlCol="0" anchor="ctr">
            <a:spAutoFit/>
          </a:bodyPr>
          <a:lstStyle/>
          <a:p>
            <a:pPr algn="ctr"/>
            <a:r>
              <a:rPr kumimoji="1" lang="en" altLang="ja-JP" sz="600" b="0" i="0" dirty="0">
                <a:solidFill>
                  <a:schemeClr val="bg2"/>
                </a:solidFill>
                <a:latin typeface="BIZ UDGothic" panose="020B0400000000000000" pitchFamily="49" charset="-128"/>
                <a:ea typeface="BIZ UDGothic" panose="020B0400000000000000" pitchFamily="49" charset="-128"/>
              </a:rPr>
              <a:t>Copyright © 2025 Tsukuba Center Inc, All rights reserved.</a:t>
            </a:r>
            <a:endParaRPr kumimoji="1" lang="ja-JP" altLang="en-US" sz="600" b="0" i="0">
              <a:solidFill>
                <a:schemeClr val="bg2"/>
              </a:solidFill>
              <a:latin typeface="BIZ UDGothic" panose="020B0400000000000000" pitchFamily="49" charset="-128"/>
              <a:ea typeface="BIZ UDGothic" panose="020B0400000000000000" pitchFamily="49" charset="-128"/>
            </a:endParaRPr>
          </a:p>
        </p:txBody>
      </p:sp>
      <p:sp>
        <p:nvSpPr>
          <p:cNvPr id="6" name="タイトル プレースホルダー 12">
            <a:extLst>
              <a:ext uri="{FF2B5EF4-FFF2-40B4-BE49-F238E27FC236}">
                <a16:creationId xmlns:a16="http://schemas.microsoft.com/office/drawing/2014/main" id="{2D517998-2D38-6F3B-7AA7-888A680B72F2}"/>
              </a:ext>
            </a:extLst>
          </p:cNvPr>
          <p:cNvSpPr>
            <a:spLocks noGrp="1"/>
          </p:cNvSpPr>
          <p:nvPr>
            <p:ph type="title" hasCustomPrompt="1"/>
          </p:nvPr>
        </p:nvSpPr>
        <p:spPr>
          <a:xfrm>
            <a:off x="385763" y="0"/>
            <a:ext cx="11471274" cy="419100"/>
          </a:xfrm>
          <a:prstGeom prst="rect">
            <a:avLst/>
          </a:prstGeom>
        </p:spPr>
        <p:txBody>
          <a:bodyPr vert="horz" lIns="108000" tIns="45720" rIns="91440" bIns="0" rtlCol="0" anchor="b">
            <a:noAutofit/>
          </a:bodyPr>
          <a:lstStyle>
            <a:lvl1pPr>
              <a:defRPr sz="1600"/>
            </a:lvl1pPr>
          </a:lstStyle>
          <a:p>
            <a:r>
              <a:rPr kumimoji="1" lang="ja-JP" altLang="en-US" dirty="0"/>
              <a:t>タイトル</a:t>
            </a:r>
          </a:p>
        </p:txBody>
      </p:sp>
      <p:sp>
        <p:nvSpPr>
          <p:cNvPr id="7" name="スライド番号プレースホルダー 8">
            <a:extLst>
              <a:ext uri="{FF2B5EF4-FFF2-40B4-BE49-F238E27FC236}">
                <a16:creationId xmlns:a16="http://schemas.microsoft.com/office/drawing/2014/main" id="{3CD34BD8-9C87-90AC-FDC5-199B7DC6B048}"/>
              </a:ext>
            </a:extLst>
          </p:cNvPr>
          <p:cNvSpPr>
            <a:spLocks noGrp="1"/>
          </p:cNvSpPr>
          <p:nvPr>
            <p:ph type="sldNum" sz="quarter" idx="4"/>
          </p:nvPr>
        </p:nvSpPr>
        <p:spPr>
          <a:xfrm>
            <a:off x="11165983" y="6555792"/>
            <a:ext cx="1026017" cy="365125"/>
          </a:xfrm>
          <a:prstGeom prst="rect">
            <a:avLst/>
          </a:prstGeom>
        </p:spPr>
        <p:txBody>
          <a:bodyPr vert="horz" lIns="91440" tIns="45720" rIns="91440" bIns="45720" rtlCol="0" anchor="ctr"/>
          <a:lstStyle>
            <a:lvl1pPr algn="r">
              <a:defRPr sz="800" b="0" i="0">
                <a:solidFill>
                  <a:schemeClr val="bg2"/>
                </a:solidFill>
                <a:latin typeface="BIZ UDGothic" panose="020B0400000000000000" pitchFamily="49" charset="-128"/>
                <a:ea typeface="BIZ UDGothic" panose="020B0400000000000000" pitchFamily="49" charset="-128"/>
              </a:defRPr>
            </a:lvl1pPr>
          </a:lstStyle>
          <a:p>
            <a:fld id="{7F28D174-4E16-8842-BC8C-F457D556E161}" type="slidenum">
              <a:rPr lang="ja-JP" altLang="en-US" smtClean="0"/>
              <a:pPr/>
              <a:t>‹#›</a:t>
            </a:fld>
            <a:endParaRPr lang="ja-JP" altLang="en-US"/>
          </a:p>
        </p:txBody>
      </p:sp>
      <p:sp>
        <p:nvSpPr>
          <p:cNvPr id="5" name="テキスト プレースホルダー 14">
            <a:extLst>
              <a:ext uri="{FF2B5EF4-FFF2-40B4-BE49-F238E27FC236}">
                <a16:creationId xmlns:a16="http://schemas.microsoft.com/office/drawing/2014/main" id="{EED5DECD-DE5A-108F-32F9-44A3DEDA2394}"/>
              </a:ext>
            </a:extLst>
          </p:cNvPr>
          <p:cNvSpPr>
            <a:spLocks noGrp="1"/>
          </p:cNvSpPr>
          <p:nvPr>
            <p:ph idx="1" hasCustomPrompt="1"/>
          </p:nvPr>
        </p:nvSpPr>
        <p:spPr>
          <a:xfrm>
            <a:off x="334961" y="586740"/>
            <a:ext cx="11522076" cy="736033"/>
          </a:xfrm>
          <a:prstGeom prst="rect">
            <a:avLst/>
          </a:prstGeom>
        </p:spPr>
        <p:txBody>
          <a:bodyPr vert="horz" lIns="216000" tIns="36000" rIns="91440" bIns="36000" rtlCol="0" anchor="t">
            <a:noAutofit/>
          </a:bodyPr>
          <a:lstStyle>
            <a:lvl1pPr marL="11112" indent="0">
              <a:spcBef>
                <a:spcPts val="1500"/>
              </a:spcBef>
              <a:buClr>
                <a:schemeClr val="accent2"/>
              </a:buClr>
              <a:buSzPct val="80000"/>
              <a:buFont typeface="Wingdings" pitchFamily="2" charset="2"/>
              <a:buNone/>
              <a:tabLst/>
              <a:defRPr sz="2000" b="1">
                <a:solidFill>
                  <a:schemeClr val="accent2"/>
                </a:solidFill>
              </a:defRPr>
            </a:lvl1pPr>
          </a:lstStyle>
          <a:p>
            <a:pPr lvl="0"/>
            <a:r>
              <a:rPr kumimoji="1" lang="ja-JP" altLang="en-US" dirty="0"/>
              <a:t>キーメッセージとなる内容を１～２行程度で説明</a:t>
            </a:r>
            <a:endParaRPr kumimoji="1" lang="en-US" altLang="ja-JP" dirty="0"/>
          </a:p>
        </p:txBody>
      </p:sp>
      <p:sp>
        <p:nvSpPr>
          <p:cNvPr id="10" name="テキスト プレースホルダー 9">
            <a:extLst>
              <a:ext uri="{FF2B5EF4-FFF2-40B4-BE49-F238E27FC236}">
                <a16:creationId xmlns:a16="http://schemas.microsoft.com/office/drawing/2014/main" id="{363F17C0-3ECD-8698-947E-DCB8C7AE30BB}"/>
              </a:ext>
            </a:extLst>
          </p:cNvPr>
          <p:cNvSpPr>
            <a:spLocks noGrp="1"/>
          </p:cNvSpPr>
          <p:nvPr>
            <p:ph type="body" sz="quarter" idx="10" hasCustomPrompt="1"/>
          </p:nvPr>
        </p:nvSpPr>
        <p:spPr>
          <a:xfrm>
            <a:off x="334962" y="1624014"/>
            <a:ext cx="5586443" cy="329074"/>
          </a:xfrm>
          <a:prstGeom prst="rect">
            <a:avLst/>
          </a:prstGeom>
        </p:spPr>
        <p:txBody>
          <a:bodyPr/>
          <a:lstStyle>
            <a:lvl1pPr algn="ctr">
              <a:defRPr sz="1600">
                <a:solidFill>
                  <a:schemeClr val="tx2"/>
                </a:solidFill>
              </a:defRPr>
            </a:lvl1pPr>
          </a:lstStyle>
          <a:p>
            <a:pPr lvl="0"/>
            <a:r>
              <a:rPr kumimoji="1" lang="ja-JP" altLang="en-US" dirty="0"/>
              <a:t>サブトピック①を記入</a:t>
            </a:r>
          </a:p>
        </p:txBody>
      </p:sp>
      <p:sp>
        <p:nvSpPr>
          <p:cNvPr id="11" name="テキスト プレースホルダー 9">
            <a:extLst>
              <a:ext uri="{FF2B5EF4-FFF2-40B4-BE49-F238E27FC236}">
                <a16:creationId xmlns:a16="http://schemas.microsoft.com/office/drawing/2014/main" id="{0B8095D9-42B0-1784-1E6F-A0CE74601F28}"/>
              </a:ext>
            </a:extLst>
          </p:cNvPr>
          <p:cNvSpPr>
            <a:spLocks noGrp="1"/>
          </p:cNvSpPr>
          <p:nvPr>
            <p:ph type="body" sz="quarter" idx="11" hasCustomPrompt="1"/>
          </p:nvPr>
        </p:nvSpPr>
        <p:spPr>
          <a:xfrm>
            <a:off x="6276728" y="1624014"/>
            <a:ext cx="5586443" cy="329074"/>
          </a:xfrm>
          <a:prstGeom prst="rect">
            <a:avLst/>
          </a:prstGeom>
        </p:spPr>
        <p:txBody>
          <a:bodyPr/>
          <a:lstStyle>
            <a:lvl1pPr algn="ctr">
              <a:defRPr sz="1600">
                <a:solidFill>
                  <a:schemeClr val="tx2"/>
                </a:solidFill>
              </a:defRPr>
            </a:lvl1pPr>
          </a:lstStyle>
          <a:p>
            <a:pPr lvl="0"/>
            <a:r>
              <a:rPr kumimoji="1" lang="ja-JP" altLang="en-US" dirty="0"/>
              <a:t>サブトピック②を記入</a:t>
            </a:r>
          </a:p>
        </p:txBody>
      </p:sp>
    </p:spTree>
    <p:extLst>
      <p:ext uri="{BB962C8B-B14F-4D97-AF65-F5344CB8AC3E}">
        <p14:creationId xmlns:p14="http://schemas.microsoft.com/office/powerpoint/2010/main" val="2014331459"/>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2160" userDrawn="1">
          <p15:clr>
            <a:srgbClr val="FBAE40"/>
          </p15:clr>
        </p15:guide>
        <p15:guide id="5" orient="horz" pos="1321" userDrawn="1">
          <p15:clr>
            <a:srgbClr val="FBAE40"/>
          </p15:clr>
        </p15:guide>
        <p15:guide id="6" orient="horz" pos="39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E95581B-335A-F3EE-1A67-211BB3092E45}"/>
              </a:ext>
            </a:extLst>
          </p:cNvPr>
          <p:cNvSpPr/>
          <p:nvPr userDrawn="1"/>
        </p:nvSpPr>
        <p:spPr>
          <a:xfrm>
            <a:off x="0" y="5449361"/>
            <a:ext cx="12192000" cy="1408639"/>
          </a:xfrm>
          <a:prstGeom prst="rect">
            <a:avLst/>
          </a:prstGeom>
          <a:gradFill>
            <a:gsLst>
              <a:gs pos="0">
                <a:schemeClr val="accent3">
                  <a:alpha val="80000"/>
                </a:schemeClr>
              </a:gs>
              <a:gs pos="50000">
                <a:schemeClr val="accent4">
                  <a:alpha val="80000"/>
                </a:schemeClr>
              </a:gs>
              <a:gs pos="99000">
                <a:schemeClr val="accent5">
                  <a:alpha val="80034"/>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9F34B6E-9604-8849-B9D6-737942458247}"/>
              </a:ext>
            </a:extLst>
          </p:cNvPr>
          <p:cNvSpPr txBox="1"/>
          <p:nvPr userDrawn="1"/>
        </p:nvSpPr>
        <p:spPr>
          <a:xfrm>
            <a:off x="4735884" y="6639741"/>
            <a:ext cx="2729023" cy="184666"/>
          </a:xfrm>
          <a:prstGeom prst="rect">
            <a:avLst/>
          </a:prstGeom>
          <a:noFill/>
        </p:spPr>
        <p:txBody>
          <a:bodyPr wrap="square" rtlCol="0" anchor="ctr">
            <a:spAutoFit/>
          </a:bodyPr>
          <a:lstStyle/>
          <a:p>
            <a:pPr algn="ctr"/>
            <a:r>
              <a:rPr kumimoji="1" lang="en" altLang="ja-JP" sz="600" b="0" i="0" dirty="0">
                <a:solidFill>
                  <a:schemeClr val="bg2"/>
                </a:solidFill>
                <a:latin typeface="BIZ UDGothic" panose="020B0400000000000000" pitchFamily="49" charset="-128"/>
                <a:ea typeface="BIZ UDGothic" panose="020B0400000000000000" pitchFamily="49" charset="-128"/>
              </a:rPr>
              <a:t>Copyright © 2025 Tsukuba Center Inc, All rights reserved.</a:t>
            </a:r>
            <a:endParaRPr kumimoji="1" lang="ja-JP" altLang="en-US" sz="600" b="0" i="0">
              <a:solidFill>
                <a:schemeClr val="bg2"/>
              </a:solidFill>
              <a:latin typeface="BIZ UDGothic" panose="020B0400000000000000" pitchFamily="49" charset="-128"/>
              <a:ea typeface="BIZ UDGothic" panose="020B0400000000000000" pitchFamily="49" charset="-128"/>
            </a:endParaRPr>
          </a:p>
        </p:txBody>
      </p:sp>
      <p:pic>
        <p:nvPicPr>
          <p:cNvPr id="11" name="図 10">
            <a:extLst>
              <a:ext uri="{FF2B5EF4-FFF2-40B4-BE49-F238E27FC236}">
                <a16:creationId xmlns:a16="http://schemas.microsoft.com/office/drawing/2014/main" id="{9FEF2940-D4C9-8BF0-FDC6-22BDD296D919}"/>
              </a:ext>
            </a:extLst>
          </p:cNvPr>
          <p:cNvPicPr>
            <a:picLocks noChangeAspect="1"/>
          </p:cNvPicPr>
          <p:nvPr userDrawn="1"/>
        </p:nvPicPr>
        <p:blipFill>
          <a:blip r:embed="rId2"/>
          <a:stretch>
            <a:fillRect/>
          </a:stretch>
        </p:blipFill>
        <p:spPr>
          <a:xfrm>
            <a:off x="4138672" y="2781399"/>
            <a:ext cx="3914660" cy="559237"/>
          </a:xfrm>
          <a:prstGeom prst="rect">
            <a:avLst/>
          </a:prstGeom>
        </p:spPr>
      </p:pic>
      <p:sp>
        <p:nvSpPr>
          <p:cNvPr id="12" name="テキスト ボックス 11">
            <a:extLst>
              <a:ext uri="{FF2B5EF4-FFF2-40B4-BE49-F238E27FC236}">
                <a16:creationId xmlns:a16="http://schemas.microsoft.com/office/drawing/2014/main" id="{5028BB4B-3AE9-AA17-E46C-CC90C912C505}"/>
              </a:ext>
            </a:extLst>
          </p:cNvPr>
          <p:cNvSpPr txBox="1"/>
          <p:nvPr userDrawn="1"/>
        </p:nvSpPr>
        <p:spPr>
          <a:xfrm>
            <a:off x="334963" y="5637911"/>
            <a:ext cx="2760777" cy="276999"/>
          </a:xfrm>
          <a:prstGeom prst="rect">
            <a:avLst/>
          </a:prstGeom>
          <a:noFill/>
        </p:spPr>
        <p:txBody>
          <a:bodyPr wrap="square" rtlCol="0">
            <a:spAutoFit/>
          </a:bodyPr>
          <a:lstStyle/>
          <a:p>
            <a:r>
              <a:rPr kumimoji="1" lang="ja-JP" altLang="en-US" sz="1200">
                <a:solidFill>
                  <a:schemeClr val="bg2"/>
                </a:solidFill>
                <a:latin typeface="BIZ UDGothic" panose="020B0400000000000000" pitchFamily="49" charset="-128"/>
                <a:ea typeface="BIZ UDGothic" panose="020B0400000000000000" pitchFamily="49" charset="-128"/>
              </a:rPr>
              <a:t>つくば研究支援センター</a:t>
            </a:r>
          </a:p>
        </p:txBody>
      </p:sp>
      <p:sp>
        <p:nvSpPr>
          <p:cNvPr id="13" name="テキスト ボックス 12">
            <a:extLst>
              <a:ext uri="{FF2B5EF4-FFF2-40B4-BE49-F238E27FC236}">
                <a16:creationId xmlns:a16="http://schemas.microsoft.com/office/drawing/2014/main" id="{8E7A06C7-F30F-8872-E06B-7DD0C9FC14AE}"/>
              </a:ext>
            </a:extLst>
          </p:cNvPr>
          <p:cNvSpPr txBox="1"/>
          <p:nvPr userDrawn="1"/>
        </p:nvSpPr>
        <p:spPr>
          <a:xfrm>
            <a:off x="334962" y="5938551"/>
            <a:ext cx="2760777" cy="682238"/>
          </a:xfrm>
          <a:prstGeom prst="rect">
            <a:avLst/>
          </a:prstGeom>
          <a:noFill/>
        </p:spPr>
        <p:txBody>
          <a:bodyPr wrap="square" rtlCol="0">
            <a:spAutoFit/>
          </a:bodyPr>
          <a:lstStyle/>
          <a:p>
            <a:pPr>
              <a:lnSpc>
                <a:spcPct val="100000"/>
              </a:lnSpc>
              <a:spcAft>
                <a:spcPts val="500"/>
              </a:spcAft>
            </a:pPr>
            <a:r>
              <a:rPr kumimoji="1" lang="ja-JP" altLang="en-US" sz="1000" b="0" i="0">
                <a:solidFill>
                  <a:schemeClr val="bg2"/>
                </a:solidFill>
                <a:latin typeface="BIZ UDGothic" panose="020B0400000000000000" pitchFamily="49" charset="-128"/>
                <a:ea typeface="BIZ UDGothic" panose="020B0400000000000000" pitchFamily="49" charset="-128"/>
              </a:rPr>
              <a:t>〒</a:t>
            </a:r>
            <a:r>
              <a:rPr kumimoji="1" lang="en-US" altLang="ja-JP" sz="1000" b="0" i="0" dirty="0">
                <a:solidFill>
                  <a:schemeClr val="bg2"/>
                </a:solidFill>
                <a:latin typeface="BIZ UDGothic" panose="020B0400000000000000" pitchFamily="49" charset="-128"/>
                <a:ea typeface="BIZ UDGothic" panose="020B0400000000000000" pitchFamily="49" charset="-128"/>
              </a:rPr>
              <a:t>305-0047 </a:t>
            </a:r>
            <a:r>
              <a:rPr kumimoji="1" lang="ja-JP" altLang="en-US" sz="1000" b="0" i="0">
                <a:solidFill>
                  <a:schemeClr val="bg2"/>
                </a:solidFill>
                <a:latin typeface="BIZ UDGothic" panose="020B0400000000000000" pitchFamily="49" charset="-128"/>
                <a:ea typeface="BIZ UDGothic" panose="020B0400000000000000" pitchFamily="49" charset="-128"/>
              </a:rPr>
              <a:t>茨城県つくば市千現</a:t>
            </a:r>
            <a:r>
              <a:rPr kumimoji="1" lang="en-US" altLang="ja-JP" sz="1000" b="0" i="0" dirty="0">
                <a:solidFill>
                  <a:schemeClr val="bg2"/>
                </a:solidFill>
                <a:latin typeface="BIZ UDGothic" panose="020B0400000000000000" pitchFamily="49" charset="-128"/>
                <a:ea typeface="BIZ UDGothic" panose="020B0400000000000000" pitchFamily="49" charset="-128"/>
              </a:rPr>
              <a:t>2-1-6</a:t>
            </a:r>
          </a:p>
          <a:p>
            <a:pPr>
              <a:lnSpc>
                <a:spcPct val="100000"/>
              </a:lnSpc>
              <a:spcAft>
                <a:spcPts val="500"/>
              </a:spcAft>
            </a:pPr>
            <a:r>
              <a:rPr kumimoji="1" lang="en-US" altLang="ja-JP" sz="1000" b="0" i="0" dirty="0">
                <a:solidFill>
                  <a:schemeClr val="bg2"/>
                </a:solidFill>
                <a:latin typeface="BIZ UDGothic" panose="020B0400000000000000" pitchFamily="49" charset="-128"/>
                <a:ea typeface="BIZ UDGothic" panose="020B0400000000000000" pitchFamily="49" charset="-128"/>
              </a:rPr>
              <a:t>TEL</a:t>
            </a:r>
            <a:r>
              <a:rPr kumimoji="1" lang="ja-JP" altLang="en-US" sz="1000" b="0" i="0">
                <a:solidFill>
                  <a:schemeClr val="bg2"/>
                </a:solidFill>
                <a:latin typeface="BIZ UDGothic" panose="020B0400000000000000" pitchFamily="49" charset="-128"/>
                <a:ea typeface="BIZ UDGothic" panose="020B0400000000000000" pitchFamily="49" charset="-128"/>
              </a:rPr>
              <a:t>：</a:t>
            </a:r>
            <a:r>
              <a:rPr kumimoji="1" lang="en-US" altLang="ja-JP" sz="1000" b="0" i="0" dirty="0">
                <a:solidFill>
                  <a:schemeClr val="bg2"/>
                </a:solidFill>
                <a:latin typeface="BIZ UDGothic" panose="020B0400000000000000" pitchFamily="49" charset="-128"/>
                <a:ea typeface="BIZ UDGothic" panose="020B0400000000000000" pitchFamily="49" charset="-128"/>
              </a:rPr>
              <a:t>029-858-6000</a:t>
            </a:r>
            <a:endParaRPr kumimoji="1" lang="en" altLang="ja-JP" sz="1000" b="0" i="0" dirty="0">
              <a:solidFill>
                <a:schemeClr val="bg2"/>
              </a:solidFill>
              <a:latin typeface="BIZ UDGothic" panose="020B0400000000000000" pitchFamily="49" charset="-128"/>
              <a:ea typeface="BIZ UDGothic" panose="020B0400000000000000" pitchFamily="49" charset="-128"/>
            </a:endParaRPr>
          </a:p>
          <a:p>
            <a:pPr>
              <a:lnSpc>
                <a:spcPct val="100000"/>
              </a:lnSpc>
              <a:spcAft>
                <a:spcPts val="500"/>
              </a:spcAft>
            </a:pPr>
            <a:r>
              <a:rPr kumimoji="1" lang="en" altLang="ja-JP" sz="1000" b="0" i="0" dirty="0">
                <a:solidFill>
                  <a:schemeClr val="bg2"/>
                </a:solidFill>
                <a:latin typeface="BIZ UDGothic" panose="020B0400000000000000" pitchFamily="49" charset="-128"/>
                <a:ea typeface="BIZ UDGothic" panose="020B0400000000000000" pitchFamily="49" charset="-128"/>
              </a:rPr>
              <a:t>https://</a:t>
            </a:r>
            <a:r>
              <a:rPr kumimoji="1" lang="en" altLang="ja-JP" sz="1000" b="0" i="0" dirty="0" err="1">
                <a:solidFill>
                  <a:schemeClr val="bg2"/>
                </a:solidFill>
                <a:latin typeface="BIZ UDGothic" panose="020B0400000000000000" pitchFamily="49" charset="-128"/>
                <a:ea typeface="BIZ UDGothic" panose="020B0400000000000000" pitchFamily="49" charset="-128"/>
              </a:rPr>
              <a:t>www.tsukuba-tci.co.jp</a:t>
            </a:r>
            <a:r>
              <a:rPr kumimoji="1" lang="en" altLang="ja-JP" sz="1000" b="0" i="0" dirty="0">
                <a:solidFill>
                  <a:schemeClr val="bg2"/>
                </a:solidFill>
                <a:latin typeface="BIZ UDGothic" panose="020B0400000000000000" pitchFamily="49" charset="-128"/>
                <a:ea typeface="BIZ UDGothic" panose="020B0400000000000000" pitchFamily="49" charset="-128"/>
              </a:rPr>
              <a:t>/</a:t>
            </a:r>
            <a:endParaRPr kumimoji="1" lang="ja-JP" altLang="en-US" sz="1000" b="0" i="0">
              <a:solidFill>
                <a:schemeClr val="bg2"/>
              </a:solidFill>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823089976"/>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2160" userDrawn="1">
          <p15:clr>
            <a:srgbClr val="FBAE40"/>
          </p15:clr>
        </p15:guide>
        <p15:guide id="5" orient="horz" pos="1321" userDrawn="1">
          <p15:clr>
            <a:srgbClr val="FBAE40"/>
          </p15:clr>
        </p15:guide>
        <p15:guide id="6" orient="horz" pos="397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タイトル プレースホルダー 1">
            <a:extLst>
              <a:ext uri="{FF2B5EF4-FFF2-40B4-BE49-F238E27FC236}">
                <a16:creationId xmlns:a16="http://schemas.microsoft.com/office/drawing/2014/main" id="{C0CB3E06-502B-41BD-8F32-E721FA4F337C}"/>
              </a:ext>
            </a:extLst>
          </p:cNvPr>
          <p:cNvSpPr>
            <a:spLocks noGrp="1"/>
          </p:cNvSpPr>
          <p:nvPr>
            <p:ph type="title"/>
          </p:nvPr>
        </p:nvSpPr>
        <p:spPr>
          <a:xfrm>
            <a:off x="254530" y="151072"/>
            <a:ext cx="8788686" cy="470363"/>
          </a:xfrm>
          <a:prstGeom prst="rect">
            <a:avLst/>
          </a:prstGeom>
        </p:spPr>
        <p:txBody>
          <a:bodyPr vert="horz" lIns="91440" tIns="45720" rIns="91440" bIns="45720" rtlCol="0" anchor="ctr">
            <a:normAutofit/>
          </a:bodyPr>
          <a:lstStyle>
            <a:lvl1pPr>
              <a:defRPr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19" name="スライド番号プレースホルダー 5">
            <a:extLst>
              <a:ext uri="{FF2B5EF4-FFF2-40B4-BE49-F238E27FC236}">
                <a16:creationId xmlns:a16="http://schemas.microsoft.com/office/drawing/2014/main" id="{ABDF4ECD-48AE-47C5-B67D-2490A35F33CD}"/>
              </a:ext>
            </a:extLst>
          </p:cNvPr>
          <p:cNvSpPr>
            <a:spLocks noGrp="1"/>
          </p:cNvSpPr>
          <p:nvPr>
            <p:ph type="sldNum" sz="quarter" idx="4"/>
          </p:nvPr>
        </p:nvSpPr>
        <p:spPr>
          <a:xfrm>
            <a:off x="11066190" y="6492878"/>
            <a:ext cx="1109609"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fld id="{652AE7A0-B274-4AD2-A86F-1F9EDE300C1C}" type="slidenum">
              <a:rPr lang="ja-JP" altLang="en-US" smtClean="0"/>
              <a:pPr/>
              <a:t>‹#›</a:t>
            </a:fld>
            <a:endParaRPr lang="ja-JP" altLang="en-US"/>
          </a:p>
        </p:txBody>
      </p:sp>
      <p:cxnSp>
        <p:nvCxnSpPr>
          <p:cNvPr id="3" name="直線コネクタ 2">
            <a:extLst>
              <a:ext uri="{FF2B5EF4-FFF2-40B4-BE49-F238E27FC236}">
                <a16:creationId xmlns:a16="http://schemas.microsoft.com/office/drawing/2014/main" id="{81E826B2-1799-DAAF-A496-B66F525BD6CB}"/>
              </a:ext>
            </a:extLst>
          </p:cNvPr>
          <p:cNvCxnSpPr>
            <a:cxnSpLocks/>
          </p:cNvCxnSpPr>
          <p:nvPr userDrawn="1"/>
        </p:nvCxnSpPr>
        <p:spPr>
          <a:xfrm>
            <a:off x="0" y="753414"/>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68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 氏名あり">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9616F60-FD02-4282-8C62-6235A8801BD7}"/>
              </a:ext>
            </a:extLst>
          </p:cNvPr>
          <p:cNvSpPr/>
          <p:nvPr userDrawn="1"/>
        </p:nvSpPr>
        <p:spPr>
          <a:xfrm>
            <a:off x="537802" y="5324701"/>
            <a:ext cx="45718"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スライド番号プレースホルダー 5">
            <a:extLst>
              <a:ext uri="{FF2B5EF4-FFF2-40B4-BE49-F238E27FC236}">
                <a16:creationId xmlns:a16="http://schemas.microsoft.com/office/drawing/2014/main" id="{C0812218-A65A-46E8-B407-3DAF0C98FF9D}"/>
              </a:ext>
            </a:extLst>
          </p:cNvPr>
          <p:cNvSpPr>
            <a:spLocks noGrp="1"/>
          </p:cNvSpPr>
          <p:nvPr>
            <p:ph type="sldNum" sz="quarter" idx="4"/>
          </p:nvPr>
        </p:nvSpPr>
        <p:spPr>
          <a:xfrm>
            <a:off x="11066190" y="6492878"/>
            <a:ext cx="1109609"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fld id="{652AE7A0-B274-4AD2-A86F-1F9EDE300C1C}" type="slidenum">
              <a:rPr lang="ja-JP" altLang="en-US" smtClean="0"/>
              <a:pPr/>
              <a:t>‹#›</a:t>
            </a:fld>
            <a:endParaRPr lang="ja-JP" altLang="en-US"/>
          </a:p>
        </p:txBody>
      </p:sp>
      <p:sp>
        <p:nvSpPr>
          <p:cNvPr id="5" name="テキスト プレースホルダー 4">
            <a:extLst>
              <a:ext uri="{FF2B5EF4-FFF2-40B4-BE49-F238E27FC236}">
                <a16:creationId xmlns:a16="http://schemas.microsoft.com/office/drawing/2014/main" id="{2DAB53C5-4887-539C-6ADC-862AF864A851}"/>
              </a:ext>
            </a:extLst>
          </p:cNvPr>
          <p:cNvSpPr>
            <a:spLocks noGrp="1"/>
          </p:cNvSpPr>
          <p:nvPr>
            <p:ph type="body" sz="quarter" idx="15" hasCustomPrompt="1"/>
          </p:nvPr>
        </p:nvSpPr>
        <p:spPr>
          <a:xfrm>
            <a:off x="490538" y="2812539"/>
            <a:ext cx="8480934" cy="487362"/>
          </a:xfrm>
          <a:prstGeom prst="rect">
            <a:avLst/>
          </a:prstGeom>
        </p:spPr>
        <p:txBody>
          <a:bodyPr/>
          <a:lstStyle>
            <a:lvl1pPr>
              <a:defRPr sz="3000" b="1">
                <a:solidFill>
                  <a:srgbClr val="035B82"/>
                </a:solidFill>
              </a:defRPr>
            </a:lvl1pPr>
          </a:lstStyle>
          <a:p>
            <a:pPr lvl="0"/>
            <a:r>
              <a:rPr kumimoji="1" lang="ja-JP" altLang="en-US" dirty="0"/>
              <a:t>発表タイトルを記載してください</a:t>
            </a:r>
          </a:p>
        </p:txBody>
      </p:sp>
      <p:sp>
        <p:nvSpPr>
          <p:cNvPr id="7" name="テキスト プレースホルダー 6">
            <a:extLst>
              <a:ext uri="{FF2B5EF4-FFF2-40B4-BE49-F238E27FC236}">
                <a16:creationId xmlns:a16="http://schemas.microsoft.com/office/drawing/2014/main" id="{F4D0A258-E35D-3C92-BEF3-10E49E2BBE2C}"/>
              </a:ext>
            </a:extLst>
          </p:cNvPr>
          <p:cNvSpPr>
            <a:spLocks noGrp="1"/>
          </p:cNvSpPr>
          <p:nvPr>
            <p:ph type="body" sz="quarter" idx="16" hasCustomPrompt="1"/>
          </p:nvPr>
        </p:nvSpPr>
        <p:spPr>
          <a:xfrm>
            <a:off x="733367" y="5350353"/>
            <a:ext cx="3217533" cy="230188"/>
          </a:xfrm>
          <a:prstGeom prst="rect">
            <a:avLst/>
          </a:prstGeom>
        </p:spPr>
        <p:txBody>
          <a:bodyPr anchor="ctr"/>
          <a:lstStyle>
            <a:lvl1pPr>
              <a:defRPr sz="1400">
                <a:solidFill>
                  <a:schemeClr val="tx1"/>
                </a:solidFill>
                <a:latin typeface="BIZ UDゴシック" panose="020B0400000000000000" pitchFamily="49" charset="-128"/>
                <a:ea typeface="BIZ UDゴシック" panose="020B0400000000000000" pitchFamily="49" charset="-128"/>
              </a:defRPr>
            </a:lvl1pPr>
            <a:lvl2pPr>
              <a:defRPr>
                <a:latin typeface="BIZ UDゴシック" panose="020B0400000000000000" pitchFamily="49" charset="-128"/>
                <a:ea typeface="BIZ UDゴシック" panose="020B0400000000000000" pitchFamily="49" charset="-128"/>
              </a:defRPr>
            </a:lvl2pPr>
            <a:lvl3pPr>
              <a:defRPr>
                <a:latin typeface="BIZ UDゴシック" panose="020B0400000000000000" pitchFamily="49" charset="-128"/>
                <a:ea typeface="BIZ UDゴシック" panose="020B0400000000000000" pitchFamily="49" charset="-128"/>
              </a:defRPr>
            </a:lvl3pPr>
            <a:lvl4pPr>
              <a:defRPr>
                <a:latin typeface="BIZ UDゴシック" panose="020B0400000000000000" pitchFamily="49" charset="-128"/>
                <a:ea typeface="BIZ UDゴシック" panose="020B0400000000000000" pitchFamily="49" charset="-128"/>
              </a:defRPr>
            </a:lvl4pPr>
            <a:lvl5pPr>
              <a:defRPr>
                <a:latin typeface="BIZ UDゴシック" panose="020B0400000000000000" pitchFamily="49" charset="-128"/>
                <a:ea typeface="BIZ UDゴシック" panose="020B0400000000000000" pitchFamily="49" charset="-128"/>
              </a:defRPr>
            </a:lvl5pPr>
          </a:lstStyle>
          <a:p>
            <a:pPr lvl="0"/>
            <a:r>
              <a:rPr kumimoji="1" lang="ja-JP" altLang="en-US" dirty="0"/>
              <a:t>会社名を記載してください</a:t>
            </a:r>
          </a:p>
        </p:txBody>
      </p:sp>
      <p:sp>
        <p:nvSpPr>
          <p:cNvPr id="8" name="テキスト プレースホルダー 6">
            <a:extLst>
              <a:ext uri="{FF2B5EF4-FFF2-40B4-BE49-F238E27FC236}">
                <a16:creationId xmlns:a16="http://schemas.microsoft.com/office/drawing/2014/main" id="{D22CFC3F-B747-20B4-84A1-2D52D99BF127}"/>
              </a:ext>
            </a:extLst>
          </p:cNvPr>
          <p:cNvSpPr>
            <a:spLocks noGrp="1"/>
          </p:cNvSpPr>
          <p:nvPr>
            <p:ph type="body" sz="quarter" idx="17" hasCustomPrompt="1"/>
          </p:nvPr>
        </p:nvSpPr>
        <p:spPr>
          <a:xfrm>
            <a:off x="730495" y="5689084"/>
            <a:ext cx="3217533" cy="230188"/>
          </a:xfrm>
          <a:prstGeom prst="rect">
            <a:avLst/>
          </a:prstGeom>
        </p:spPr>
        <p:txBody>
          <a:bodyPr anchor="ctr"/>
          <a:lstStyle>
            <a:lvl1pPr>
              <a:defRPr sz="1400">
                <a:solidFill>
                  <a:schemeClr val="tx1"/>
                </a:solidFill>
                <a:latin typeface="BIZ UDゴシック" panose="020B0400000000000000" pitchFamily="49" charset="-128"/>
                <a:ea typeface="BIZ UDゴシック" panose="020B0400000000000000" pitchFamily="49" charset="-128"/>
              </a:defRPr>
            </a:lvl1pPr>
            <a:lvl2pPr>
              <a:defRPr>
                <a:latin typeface="BIZ UDゴシック" panose="020B0400000000000000" pitchFamily="49" charset="-128"/>
                <a:ea typeface="BIZ UDゴシック" panose="020B0400000000000000" pitchFamily="49" charset="-128"/>
              </a:defRPr>
            </a:lvl2pPr>
            <a:lvl3pPr>
              <a:defRPr>
                <a:latin typeface="BIZ UDゴシック" panose="020B0400000000000000" pitchFamily="49" charset="-128"/>
                <a:ea typeface="BIZ UDゴシック" panose="020B0400000000000000" pitchFamily="49" charset="-128"/>
              </a:defRPr>
            </a:lvl3pPr>
            <a:lvl4pPr>
              <a:defRPr>
                <a:latin typeface="BIZ UDゴシック" panose="020B0400000000000000" pitchFamily="49" charset="-128"/>
                <a:ea typeface="BIZ UDゴシック" panose="020B0400000000000000" pitchFamily="49" charset="-128"/>
              </a:defRPr>
            </a:lvl4pPr>
            <a:lvl5pPr>
              <a:defRPr>
                <a:latin typeface="BIZ UDゴシック" panose="020B0400000000000000" pitchFamily="49" charset="-128"/>
                <a:ea typeface="BIZ UDゴシック" panose="020B0400000000000000" pitchFamily="49" charset="-128"/>
              </a:defRPr>
            </a:lvl5pPr>
          </a:lstStyle>
          <a:p>
            <a:pPr lvl="0"/>
            <a:r>
              <a:rPr kumimoji="1" lang="ja-JP" altLang="en-US" dirty="0"/>
              <a:t>所属先の役職を記載してください</a:t>
            </a:r>
          </a:p>
        </p:txBody>
      </p:sp>
      <p:sp>
        <p:nvSpPr>
          <p:cNvPr id="10" name="テキスト プレースホルダー 6">
            <a:extLst>
              <a:ext uri="{FF2B5EF4-FFF2-40B4-BE49-F238E27FC236}">
                <a16:creationId xmlns:a16="http://schemas.microsoft.com/office/drawing/2014/main" id="{C187FCA1-8027-8707-8EBE-27B81E60893E}"/>
              </a:ext>
            </a:extLst>
          </p:cNvPr>
          <p:cNvSpPr>
            <a:spLocks noGrp="1"/>
          </p:cNvSpPr>
          <p:nvPr>
            <p:ph type="body" sz="quarter" idx="18" hasCustomPrompt="1"/>
          </p:nvPr>
        </p:nvSpPr>
        <p:spPr>
          <a:xfrm>
            <a:off x="727319" y="6027814"/>
            <a:ext cx="4341838" cy="357470"/>
          </a:xfrm>
          <a:prstGeom prst="rect">
            <a:avLst/>
          </a:prstGeom>
        </p:spPr>
        <p:txBody>
          <a:bodyPr anchor="ctr"/>
          <a:lstStyle>
            <a:lvl1pPr>
              <a:defRPr sz="2000">
                <a:solidFill>
                  <a:schemeClr val="tx1"/>
                </a:solidFill>
                <a:latin typeface="BIZ UDゴシック" panose="020B0400000000000000" pitchFamily="49" charset="-128"/>
                <a:ea typeface="BIZ UDゴシック" panose="020B0400000000000000" pitchFamily="49" charset="-128"/>
              </a:defRPr>
            </a:lvl1pPr>
            <a:lvl2pPr>
              <a:defRPr>
                <a:latin typeface="BIZ UDゴシック" panose="020B0400000000000000" pitchFamily="49" charset="-128"/>
                <a:ea typeface="BIZ UDゴシック" panose="020B0400000000000000" pitchFamily="49" charset="-128"/>
              </a:defRPr>
            </a:lvl2pPr>
            <a:lvl3pPr>
              <a:defRPr>
                <a:latin typeface="BIZ UDゴシック" panose="020B0400000000000000" pitchFamily="49" charset="-128"/>
                <a:ea typeface="BIZ UDゴシック" panose="020B0400000000000000" pitchFamily="49" charset="-128"/>
              </a:defRPr>
            </a:lvl3pPr>
            <a:lvl4pPr>
              <a:defRPr>
                <a:latin typeface="BIZ UDゴシック" panose="020B0400000000000000" pitchFamily="49" charset="-128"/>
                <a:ea typeface="BIZ UDゴシック" panose="020B0400000000000000" pitchFamily="49" charset="-128"/>
              </a:defRPr>
            </a:lvl4pPr>
            <a:lvl5pPr>
              <a:defRPr>
                <a:latin typeface="BIZ UDゴシック" panose="020B0400000000000000" pitchFamily="49" charset="-128"/>
                <a:ea typeface="BIZ UDゴシック" panose="020B0400000000000000" pitchFamily="49" charset="-128"/>
              </a:defRPr>
            </a:lvl5pPr>
          </a:lstStyle>
          <a:p>
            <a:pPr lvl="0"/>
            <a:r>
              <a:rPr kumimoji="1" lang="ja-JP" altLang="en-US" dirty="0"/>
              <a:t>発表者氏名を記載してください</a:t>
            </a:r>
          </a:p>
        </p:txBody>
      </p:sp>
    </p:spTree>
    <p:extLst>
      <p:ext uri="{BB962C8B-B14F-4D97-AF65-F5344CB8AC3E}">
        <p14:creationId xmlns:p14="http://schemas.microsoft.com/office/powerpoint/2010/main" val="6196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タイトル 氏名あ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AF40E-7526-4F8B-AE17-EC800C3BE74B}"/>
              </a:ext>
            </a:extLst>
          </p:cNvPr>
          <p:cNvSpPr>
            <a:spLocks noGrp="1"/>
          </p:cNvSpPr>
          <p:nvPr>
            <p:ph type="ctrTitle"/>
          </p:nvPr>
        </p:nvSpPr>
        <p:spPr>
          <a:xfrm>
            <a:off x="452229" y="1508999"/>
            <a:ext cx="10047961" cy="1655762"/>
          </a:xfrm>
        </p:spPr>
        <p:txBody>
          <a:bodyPr anchor="b">
            <a:normAutofit/>
          </a:bodyPr>
          <a:lstStyle>
            <a:lvl1pPr algn="l">
              <a:defRPr sz="3000" b="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838027A-8484-4F5E-8AFA-4793D694398C}"/>
              </a:ext>
            </a:extLst>
          </p:cNvPr>
          <p:cNvSpPr>
            <a:spLocks noGrp="1"/>
          </p:cNvSpPr>
          <p:nvPr>
            <p:ph type="subTitle" idx="1" hasCustomPrompt="1"/>
          </p:nvPr>
        </p:nvSpPr>
        <p:spPr>
          <a:xfrm>
            <a:off x="583521" y="6095162"/>
            <a:ext cx="9894834" cy="43622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担当氏名の書式設定</a:t>
            </a:r>
          </a:p>
        </p:txBody>
      </p:sp>
      <p:sp>
        <p:nvSpPr>
          <p:cNvPr id="22" name="テキスト プレースホルダー 3">
            <a:extLst>
              <a:ext uri="{FF2B5EF4-FFF2-40B4-BE49-F238E27FC236}">
                <a16:creationId xmlns:a16="http://schemas.microsoft.com/office/drawing/2014/main" id="{E15C6A7A-21FF-4171-81E2-D98579EB7649}"/>
              </a:ext>
            </a:extLst>
          </p:cNvPr>
          <p:cNvSpPr>
            <a:spLocks noGrp="1"/>
          </p:cNvSpPr>
          <p:nvPr>
            <p:ph type="body" sz="half" idx="2" hasCustomPrompt="1"/>
          </p:nvPr>
        </p:nvSpPr>
        <p:spPr>
          <a:xfrm>
            <a:off x="615876" y="5841011"/>
            <a:ext cx="9838593" cy="3158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肩書きの書式設定</a:t>
            </a:r>
          </a:p>
        </p:txBody>
      </p:sp>
      <p:sp>
        <p:nvSpPr>
          <p:cNvPr id="23" name="テキスト プレースホルダー 3">
            <a:extLst>
              <a:ext uri="{FF2B5EF4-FFF2-40B4-BE49-F238E27FC236}">
                <a16:creationId xmlns:a16="http://schemas.microsoft.com/office/drawing/2014/main" id="{B1AAF0D4-8877-4577-A56A-2986D59F97C4}"/>
              </a:ext>
            </a:extLst>
          </p:cNvPr>
          <p:cNvSpPr>
            <a:spLocks noGrp="1"/>
          </p:cNvSpPr>
          <p:nvPr>
            <p:ph type="body" sz="half" idx="13" hasCustomPrompt="1"/>
          </p:nvPr>
        </p:nvSpPr>
        <p:spPr>
          <a:xfrm>
            <a:off x="615876" y="5585339"/>
            <a:ext cx="9838593" cy="34865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部署名の書式設定</a:t>
            </a:r>
          </a:p>
        </p:txBody>
      </p:sp>
      <p:sp>
        <p:nvSpPr>
          <p:cNvPr id="24" name="テキスト プレースホルダー 3">
            <a:extLst>
              <a:ext uri="{FF2B5EF4-FFF2-40B4-BE49-F238E27FC236}">
                <a16:creationId xmlns:a16="http://schemas.microsoft.com/office/drawing/2014/main" id="{79D91572-B6A8-403E-B991-2E29C356EA60}"/>
              </a:ext>
            </a:extLst>
          </p:cNvPr>
          <p:cNvSpPr>
            <a:spLocks noGrp="1"/>
          </p:cNvSpPr>
          <p:nvPr>
            <p:ph type="body" sz="half" idx="14" hasCustomPrompt="1"/>
          </p:nvPr>
        </p:nvSpPr>
        <p:spPr>
          <a:xfrm>
            <a:off x="489806" y="3345985"/>
            <a:ext cx="2786155" cy="366221"/>
          </a:xfrm>
        </p:spPr>
        <p:txBody>
          <a:bodyPr>
            <a:noAutofit/>
          </a:bodyPr>
          <a:lstStyle>
            <a:lvl1pPr marL="0" indent="0">
              <a:buNone/>
              <a:defRPr sz="1800" b="1" i="0" baseline="0">
                <a:latin typeface="+mn-lt"/>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日時の書式設定</a:t>
            </a:r>
          </a:p>
        </p:txBody>
      </p:sp>
      <p:sp>
        <p:nvSpPr>
          <p:cNvPr id="9" name="正方形/長方形 8">
            <a:extLst>
              <a:ext uri="{FF2B5EF4-FFF2-40B4-BE49-F238E27FC236}">
                <a16:creationId xmlns:a16="http://schemas.microsoft.com/office/drawing/2014/main" id="{99616F60-FD02-4282-8C62-6235A8801BD7}"/>
              </a:ext>
            </a:extLst>
          </p:cNvPr>
          <p:cNvSpPr/>
          <p:nvPr userDrawn="1"/>
        </p:nvSpPr>
        <p:spPr>
          <a:xfrm>
            <a:off x="537802" y="5324701"/>
            <a:ext cx="45718"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テキスト プレースホルダー 3">
            <a:extLst>
              <a:ext uri="{FF2B5EF4-FFF2-40B4-BE49-F238E27FC236}">
                <a16:creationId xmlns:a16="http://schemas.microsoft.com/office/drawing/2014/main" id="{F60EFCA5-BC2A-4213-A9FC-B8565910DEB9}"/>
              </a:ext>
            </a:extLst>
          </p:cNvPr>
          <p:cNvSpPr>
            <a:spLocks noGrp="1"/>
          </p:cNvSpPr>
          <p:nvPr>
            <p:ph type="body" sz="half" idx="15" hasCustomPrompt="1"/>
          </p:nvPr>
        </p:nvSpPr>
        <p:spPr>
          <a:xfrm>
            <a:off x="452229" y="221199"/>
            <a:ext cx="1282786" cy="261788"/>
          </a:xfrm>
          <a:ln>
            <a:solidFill>
              <a:schemeClr val="accent1"/>
            </a:solidFill>
          </a:ln>
        </p:spPr>
        <p:txBody>
          <a:bodyPr>
            <a:noAutofit/>
          </a:bodyPr>
          <a:lstStyle>
            <a:lvl1pPr marL="0" indent="0" algn="ctr">
              <a:lnSpc>
                <a:spcPct val="100000"/>
              </a:lnSpc>
              <a:buNone/>
              <a:defRPr sz="1050" b="1" i="0" baseline="0">
                <a:latin typeface="Arial" panose="020B0604020202020204" pitchFamily="34" charset="0"/>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en-US" altLang="ja-JP"/>
              <a:t>Confidential</a:t>
            </a:r>
            <a:endParaRPr kumimoji="1" lang="ja-JP" altLang="en-US"/>
          </a:p>
        </p:txBody>
      </p:sp>
      <p:sp>
        <p:nvSpPr>
          <p:cNvPr id="12" name="スライド番号プレースホルダー 5">
            <a:extLst>
              <a:ext uri="{FF2B5EF4-FFF2-40B4-BE49-F238E27FC236}">
                <a16:creationId xmlns:a16="http://schemas.microsoft.com/office/drawing/2014/main" id="{C0812218-A65A-46E8-B407-3DAF0C98FF9D}"/>
              </a:ext>
            </a:extLst>
          </p:cNvPr>
          <p:cNvSpPr>
            <a:spLocks noGrp="1"/>
          </p:cNvSpPr>
          <p:nvPr>
            <p:ph type="sldNum" sz="quarter" idx="4"/>
          </p:nvPr>
        </p:nvSpPr>
        <p:spPr>
          <a:xfrm>
            <a:off x="11066190" y="6492878"/>
            <a:ext cx="1109609"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fld id="{652AE7A0-B274-4AD2-A86F-1F9EDE300C1C}" type="slidenum">
              <a:rPr lang="ja-JP" altLang="en-US" smtClean="0"/>
              <a:pPr/>
              <a:t>‹#›</a:t>
            </a:fld>
            <a:endParaRPr lang="ja-JP" altLang="en-US"/>
          </a:p>
        </p:txBody>
      </p:sp>
    </p:spTree>
    <p:extLst>
      <p:ext uri="{BB962C8B-B14F-4D97-AF65-F5344CB8AC3E}">
        <p14:creationId xmlns:p14="http://schemas.microsoft.com/office/powerpoint/2010/main" val="421524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スライド番号プレースホルダー 8">
            <a:extLst>
              <a:ext uri="{FF2B5EF4-FFF2-40B4-BE49-F238E27FC236}">
                <a16:creationId xmlns:a16="http://schemas.microsoft.com/office/drawing/2014/main" id="{8B30446F-EB76-0455-8387-14D92B40AA4F}"/>
              </a:ext>
            </a:extLst>
          </p:cNvPr>
          <p:cNvSpPr>
            <a:spLocks noGrp="1"/>
          </p:cNvSpPr>
          <p:nvPr>
            <p:ph type="sldNum" sz="quarter" idx="4"/>
          </p:nvPr>
        </p:nvSpPr>
        <p:spPr>
          <a:xfrm>
            <a:off x="11165983" y="6529914"/>
            <a:ext cx="1026017" cy="365125"/>
          </a:xfrm>
          <a:prstGeom prst="rect">
            <a:avLst/>
          </a:prstGeom>
        </p:spPr>
        <p:txBody>
          <a:bodyPr vert="horz" lIns="91440" tIns="45720" rIns="91440" bIns="45720" rtlCol="0" anchor="ctr"/>
          <a:lstStyle>
            <a:lvl1pPr algn="r">
              <a:defRPr sz="800" b="0" i="0">
                <a:solidFill>
                  <a:schemeClr val="tx1"/>
                </a:solidFill>
                <a:latin typeface="BIZ UDGothic" panose="020B0400000000000000" pitchFamily="49" charset="-128"/>
                <a:ea typeface="BIZ UDGothic" panose="020B0400000000000000" pitchFamily="49" charset="-128"/>
              </a:defRPr>
            </a:lvl1pPr>
          </a:lstStyle>
          <a:p>
            <a:fld id="{7F28D174-4E16-8842-BC8C-F457D556E161}" type="slidenum">
              <a:rPr lang="ja-JP" altLang="en-US" smtClean="0"/>
              <a:pPr/>
              <a:t>‹#›</a:t>
            </a:fld>
            <a:endParaRPr lang="ja-JP" altLang="en-US"/>
          </a:p>
        </p:txBody>
      </p:sp>
    </p:spTree>
    <p:extLst>
      <p:ext uri="{BB962C8B-B14F-4D97-AF65-F5344CB8AC3E}">
        <p14:creationId xmlns:p14="http://schemas.microsoft.com/office/powerpoint/2010/main" val="257440011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1" r:id="rId4"/>
    <p:sldLayoutId id="2147483649" r:id="rId5"/>
    <p:sldLayoutId id="2147483653" r:id="rId6"/>
    <p:sldLayoutId id="2147483655" r:id="rId7"/>
    <p:sldLayoutId id="2147483660" r:id="rId8"/>
    <p:sldLayoutId id="2147483656" r:id="rId9"/>
    <p:sldLayoutId id="2147483657" r:id="rId10"/>
    <p:sldLayoutId id="2147483659" r:id="rId11"/>
  </p:sldLayoutIdLst>
  <p:hf hdr="0" ftr="0" dt="0"/>
  <p:txStyles>
    <p:titleStyle>
      <a:lvl1pPr algn="l" defTabSz="914400" rtl="0" eaLnBrk="1" latinLnBrk="0" hangingPunct="1">
        <a:lnSpc>
          <a:spcPct val="90000"/>
        </a:lnSpc>
        <a:spcBef>
          <a:spcPct val="0"/>
        </a:spcBef>
        <a:buNone/>
        <a:defRPr kumimoji="1" sz="2800" b="0" i="0" kern="1200">
          <a:solidFill>
            <a:schemeClr val="accent1"/>
          </a:solidFill>
          <a:latin typeface="BIZ UDGothic" panose="020B0400000000000000" pitchFamily="49" charset="-128"/>
          <a:ea typeface="BIZ UDGothic" panose="020B0400000000000000" pitchFamily="49" charset="-128"/>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1200" b="0" i="0" kern="1200">
          <a:solidFill>
            <a:schemeClr val="accent6"/>
          </a:solidFill>
          <a:latin typeface="BIZ UDGothic" panose="020B0400000000000000" pitchFamily="49" charset="-128"/>
          <a:ea typeface="BIZ UDGothic"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11" userDrawn="1">
          <p15:clr>
            <a:srgbClr val="F26B43"/>
          </p15:clr>
        </p15:guide>
        <p15:guide id="4" pos="746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CFAC0-19C6-F88E-28AC-E069EFB2DA24}"/>
              </a:ext>
            </a:extLst>
          </p:cNvPr>
          <p:cNvSpPr>
            <a:spLocks noGrp="1"/>
          </p:cNvSpPr>
          <p:nvPr>
            <p:ph type="title"/>
          </p:nvPr>
        </p:nvSpPr>
        <p:spPr/>
        <p:txBody>
          <a:bodyPr/>
          <a:lstStyle/>
          <a:p>
            <a:r>
              <a:rPr kumimoji="1" lang="ja-JP" altLang="en-US" dirty="0">
                <a:latin typeface="BIZ UDゴシック" panose="020B0400000000000000" pitchFamily="49" charset="-128"/>
                <a:ea typeface="BIZ UDゴシック" panose="020B0400000000000000" pitchFamily="49" charset="-128"/>
              </a:rPr>
              <a:t>第６回</a:t>
            </a:r>
            <a:r>
              <a:rPr kumimoji="1" lang="en-US" altLang="ja-JP" dirty="0">
                <a:latin typeface="BIZ UDゴシック" panose="020B0400000000000000" pitchFamily="49" charset="-128"/>
                <a:ea typeface="BIZ UDゴシック" panose="020B0400000000000000" pitchFamily="49" charset="-128"/>
              </a:rPr>
              <a:t>TCI</a:t>
            </a:r>
            <a:r>
              <a:rPr kumimoji="1" lang="ja-JP" altLang="en-US" dirty="0">
                <a:latin typeface="BIZ UDゴシック" panose="020B0400000000000000" pitchFamily="49" charset="-128"/>
                <a:ea typeface="BIZ UDゴシック" panose="020B0400000000000000" pitchFamily="49" charset="-128"/>
              </a:rPr>
              <a:t>ベンチャーアワード「スタートアップ部門」応募申込書</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１</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３</a:t>
            </a:r>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358081EB-2A6E-81DF-B736-04612F989E38}"/>
              </a:ext>
            </a:extLst>
          </p:cNvPr>
          <p:cNvSpPr>
            <a:spLocks noGrp="1"/>
          </p:cNvSpPr>
          <p:nvPr>
            <p:ph type="sldNum" sz="quarter" idx="4"/>
          </p:nvPr>
        </p:nvSpPr>
        <p:spPr/>
        <p:txBody>
          <a:bodyPr/>
          <a:lstStyle/>
          <a:p>
            <a:fld id="{7F28D174-4E16-8842-BC8C-F457D556E161}" type="slidenum">
              <a:rPr lang="ja-JP" altLang="en-US" smtClean="0">
                <a:latin typeface="BIZ UDゴシック" panose="020B0400000000000000" pitchFamily="49" charset="-128"/>
                <a:ea typeface="BIZ UDゴシック" panose="020B0400000000000000" pitchFamily="49" charset="-128"/>
              </a:rPr>
              <a:pPr/>
              <a:t>1</a:t>
            </a:fld>
            <a:endParaRPr lang="ja-JP" altLang="en-US">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A274E66E-AFE9-BF88-589A-CDCB78AB53FF}"/>
              </a:ext>
            </a:extLst>
          </p:cNvPr>
          <p:cNvSpPr txBox="1"/>
          <p:nvPr/>
        </p:nvSpPr>
        <p:spPr>
          <a:xfrm>
            <a:off x="334963" y="557993"/>
            <a:ext cx="11512838" cy="738664"/>
          </a:xfrm>
          <a:prstGeom prst="rect">
            <a:avLst/>
          </a:prstGeom>
          <a:noFill/>
        </p:spPr>
        <p:txBody>
          <a:bodyPr wrap="square" lIns="91440" tIns="45720" rIns="91440" bIns="45720" anchor="t">
            <a:spAutoFit/>
          </a:bodyPr>
          <a:lstStyle/>
          <a:p>
            <a:r>
              <a:rPr lang="en-US" altLang="ja-JP" sz="1200" u="sng" dirty="0">
                <a:solidFill>
                  <a:schemeClr val="accent1"/>
                </a:solidFill>
                <a:latin typeface="BIZ UDゴシック" panose="020B0400000000000000" pitchFamily="49" charset="-128"/>
                <a:ea typeface="BIZ UDゴシック"/>
              </a:rPr>
              <a:t>※</a:t>
            </a:r>
            <a:r>
              <a:rPr lang="ja-JP" altLang="en-US" sz="1200" u="sng">
                <a:solidFill>
                  <a:schemeClr val="accent1"/>
                </a:solidFill>
                <a:latin typeface="BIZ UDゴシック" panose="020B0400000000000000" pitchFamily="49" charset="-128"/>
                <a:ea typeface="BIZ UDゴシック"/>
              </a:rPr>
              <a:t>全スライドについて、青字の内容や記載例</a:t>
            </a:r>
            <a:r>
              <a:rPr lang="ja-JP" sz="1200" u="sng">
                <a:solidFill>
                  <a:schemeClr val="accent1"/>
                </a:solidFill>
                <a:latin typeface="BIZ UDゴシック" panose="020B0400000000000000" pitchFamily="49" charset="-128"/>
                <a:ea typeface="BIZ UDゴシック"/>
              </a:rPr>
              <a:t>を</a:t>
            </a:r>
            <a:r>
              <a:rPr lang="ja-JP" altLang="en-US" sz="1200" u="sng">
                <a:solidFill>
                  <a:schemeClr val="accent1"/>
                </a:solidFill>
                <a:latin typeface="BIZ UDゴシック" panose="020B0400000000000000" pitchFamily="49" charset="-128"/>
                <a:ea typeface="BIZ UDゴシック"/>
              </a:rPr>
              <a:t>削除し、黒字等で記入してください。枠線、サイズ等は自由に改変していただいて構いません（ただし、フォントサイズは</a:t>
            </a:r>
            <a:r>
              <a:rPr lang="en-US" altLang="ja-JP" sz="1200" u="sng" dirty="0">
                <a:solidFill>
                  <a:schemeClr val="accent1"/>
                </a:solidFill>
                <a:latin typeface="BIZ UDゴシック" panose="020B0400000000000000" pitchFamily="49" charset="-128"/>
                <a:ea typeface="BIZ UDゴシック"/>
              </a:rPr>
              <a:t>11</a:t>
            </a:r>
            <a:r>
              <a:rPr lang="ja-JP" altLang="en-US" sz="1200" u="sng">
                <a:solidFill>
                  <a:schemeClr val="accent1"/>
                </a:solidFill>
                <a:latin typeface="BIZ UDゴシック" panose="020B0400000000000000" pitchFamily="49" charset="-128"/>
                <a:ea typeface="BIZ UDゴシック"/>
              </a:rPr>
              <a:t>以上を目安としてください）。各スライドのタイトルも修正いただいてかまいません。</a:t>
            </a:r>
          </a:p>
          <a:p>
            <a:endParaRPr lang="en-US" altLang="ja-JP" sz="1800" dirty="0">
              <a:solidFill>
                <a:schemeClr val="accent1"/>
              </a:solidFill>
              <a:latin typeface="BIZ UDゴシック" panose="020B0400000000000000" pitchFamily="49" charset="-128"/>
              <a:ea typeface="BIZ UDゴシック" panose="020B0400000000000000" pitchFamily="49" charset="-128"/>
            </a:endParaRPr>
          </a:p>
        </p:txBody>
      </p:sp>
      <p:graphicFrame>
        <p:nvGraphicFramePr>
          <p:cNvPr id="8" name="表 7">
            <a:extLst>
              <a:ext uri="{FF2B5EF4-FFF2-40B4-BE49-F238E27FC236}">
                <a16:creationId xmlns:a16="http://schemas.microsoft.com/office/drawing/2014/main" id="{F64EF1CB-C6DA-108B-8A19-3711A8E50636}"/>
              </a:ext>
            </a:extLst>
          </p:cNvPr>
          <p:cNvGraphicFramePr>
            <a:graphicFrameLocks noGrp="1"/>
          </p:cNvGraphicFramePr>
          <p:nvPr>
            <p:extLst>
              <p:ext uri="{D42A27DB-BD31-4B8C-83A1-F6EECF244321}">
                <p14:modId xmlns:p14="http://schemas.microsoft.com/office/powerpoint/2010/main" val="246000541"/>
              </p:ext>
            </p:extLst>
          </p:nvPr>
        </p:nvGraphicFramePr>
        <p:xfrm>
          <a:off x="376527" y="1062453"/>
          <a:ext cx="11471274" cy="5310387"/>
        </p:xfrm>
        <a:graphic>
          <a:graphicData uri="http://schemas.openxmlformats.org/drawingml/2006/table">
            <a:tbl>
              <a:tblPr firstRow="1" bandRow="1">
                <a:tableStyleId>{5C22544A-7EE6-4342-B048-85BDC9FD1C3A}</a:tableStyleId>
              </a:tblPr>
              <a:tblGrid>
                <a:gridCol w="2055468">
                  <a:extLst>
                    <a:ext uri="{9D8B030D-6E8A-4147-A177-3AD203B41FA5}">
                      <a16:colId xmlns:a16="http://schemas.microsoft.com/office/drawing/2014/main" val="3955409439"/>
                    </a:ext>
                  </a:extLst>
                </a:gridCol>
                <a:gridCol w="4124614">
                  <a:extLst>
                    <a:ext uri="{9D8B030D-6E8A-4147-A177-3AD203B41FA5}">
                      <a16:colId xmlns:a16="http://schemas.microsoft.com/office/drawing/2014/main" val="766022316"/>
                    </a:ext>
                  </a:extLst>
                </a:gridCol>
                <a:gridCol w="1866517">
                  <a:extLst>
                    <a:ext uri="{9D8B030D-6E8A-4147-A177-3AD203B41FA5}">
                      <a16:colId xmlns:a16="http://schemas.microsoft.com/office/drawing/2014/main" val="751720960"/>
                    </a:ext>
                  </a:extLst>
                </a:gridCol>
                <a:gridCol w="3424675">
                  <a:extLst>
                    <a:ext uri="{9D8B030D-6E8A-4147-A177-3AD203B41FA5}">
                      <a16:colId xmlns:a16="http://schemas.microsoft.com/office/drawing/2014/main" val="3665372755"/>
                    </a:ext>
                  </a:extLst>
                </a:gridCol>
              </a:tblGrid>
              <a:tr h="335442">
                <a:tc>
                  <a:txBody>
                    <a:bodyPr/>
                    <a:lstStyle/>
                    <a:p>
                      <a:r>
                        <a:rPr kumimoji="1" lang="ja-JP" altLang="en-US" sz="1200" b="0" dirty="0">
                          <a:solidFill>
                            <a:sysClr val="windowText" lastClr="000000"/>
                          </a:solidFill>
                          <a:latin typeface="BIZ UDゴシック" panose="020B0400000000000000" pitchFamily="49" charset="-128"/>
                          <a:ea typeface="BIZ UDゴシック" panose="020B0400000000000000" pitchFamily="49" charset="-128"/>
                        </a:rPr>
                        <a:t>（フリガナ）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endParaRPr kumimoji="1" lang="ja-JP" altLang="en-US" sz="1200" b="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r>
                        <a:rPr kumimoji="1" lang="ja-JP" altLang="en-US" sz="1200" b="0">
                          <a:solidFill>
                            <a:schemeClr val="tx1"/>
                          </a:solidFill>
                          <a:latin typeface="BIZ UDゴシック" panose="020B0400000000000000" pitchFamily="49" charset="-128"/>
                          <a:ea typeface="BIZ UDゴシック" panose="020B0400000000000000" pitchFamily="49" charset="-128"/>
                        </a:rPr>
                        <a:t>（フリガナ）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endParaRPr kumimoji="1" lang="ja-JP" altLang="en-US" sz="1200" b="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1875473456"/>
                  </a:ext>
                </a:extLst>
              </a:tr>
              <a:tr h="636293">
                <a:tc>
                  <a:txBody>
                    <a:bodyPr/>
                    <a:lstStyle/>
                    <a:p>
                      <a:r>
                        <a:rPr kumimoji="1" lang="ja-JP" altLang="en-US" sz="1200" b="0" dirty="0">
                          <a:latin typeface="BIZ UDゴシック" panose="020B0400000000000000" pitchFamily="49" charset="-128"/>
                          <a:ea typeface="BIZ UDゴシック" panose="020B0400000000000000" pitchFamily="49" charset="-128"/>
                        </a:rPr>
                        <a:t>企業名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200" b="0">
                          <a:solidFill>
                            <a:schemeClr val="tx1"/>
                          </a:solidFill>
                          <a:latin typeface="BIZ UDゴシック" panose="020B0400000000000000" pitchFamily="49" charset="-128"/>
                          <a:ea typeface="BIZ UDゴシック" panose="020B0400000000000000" pitchFamily="49" charset="-128"/>
                        </a:rPr>
                        <a:t>代表者役職</a:t>
                      </a:r>
                      <a:endParaRPr kumimoji="1" lang="en-US" altLang="ja-JP" sz="1200" b="0">
                        <a:solidFill>
                          <a:schemeClr val="tx1"/>
                        </a:solidFill>
                        <a:latin typeface="BIZ UDゴシック" panose="020B0400000000000000" pitchFamily="49" charset="-128"/>
                        <a:ea typeface="BIZ UDゴシック" panose="020B0400000000000000" pitchFamily="49" charset="-128"/>
                      </a:endParaRPr>
                    </a:p>
                    <a:p>
                      <a:r>
                        <a:rPr kumimoji="1" lang="ja-JP" altLang="en-US" sz="1200" b="0">
                          <a:solidFill>
                            <a:schemeClr val="tx1"/>
                          </a:solidFill>
                          <a:latin typeface="BIZ UDゴシック" panose="020B0400000000000000" pitchFamily="49" charset="-128"/>
                          <a:ea typeface="BIZ UDゴシック" panose="020B0400000000000000" pitchFamily="49" charset="-128"/>
                        </a:rPr>
                        <a:t>氏名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200" b="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25003096"/>
                  </a:ext>
                </a:extLst>
              </a:tr>
              <a:tr h="636293">
                <a:tc>
                  <a:txBody>
                    <a:bodyPr/>
                    <a:lstStyle/>
                    <a:p>
                      <a:r>
                        <a:rPr kumimoji="1" lang="ja-JP" altLang="en-US" sz="1200" b="0">
                          <a:latin typeface="BIZ UDゴシック" panose="020B0400000000000000" pitchFamily="49" charset="-128"/>
                          <a:ea typeface="BIZ UDゴシック" panose="020B0400000000000000" pitchFamily="49" charset="-128"/>
                        </a:rPr>
                        <a:t>所在地（住所）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6483097"/>
                  </a:ext>
                </a:extLst>
              </a:tr>
              <a:tr h="375991">
                <a:tc>
                  <a:txBody>
                    <a:bodyPr/>
                    <a:lstStyle/>
                    <a:p>
                      <a:r>
                        <a:rPr kumimoji="1" lang="ja-JP" altLang="en-US" sz="1200" b="0">
                          <a:latin typeface="BIZ UDゴシック" panose="020B0400000000000000" pitchFamily="49" charset="-128"/>
                          <a:ea typeface="BIZ UDゴシック" panose="020B0400000000000000" pitchFamily="49" charset="-128"/>
                        </a:rPr>
                        <a:t>電話番号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31966430"/>
                  </a:ext>
                </a:extLst>
              </a:tr>
              <a:tr h="375991">
                <a:tc>
                  <a:txBody>
                    <a:bodyPr/>
                    <a:lstStyle/>
                    <a:p>
                      <a:r>
                        <a:rPr kumimoji="1" lang="en-US" altLang="ja-JP" sz="1200" b="0">
                          <a:latin typeface="BIZ UDゴシック" panose="020B0400000000000000" pitchFamily="49" charset="-128"/>
                          <a:ea typeface="BIZ UDゴシック" panose="020B0400000000000000" pitchFamily="49" charset="-128"/>
                        </a:rPr>
                        <a:t>E-mail</a:t>
                      </a:r>
                      <a:endParaRPr kumimoji="1" lang="ja-JP" altLang="en-US" sz="1200" b="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98341698"/>
                  </a:ext>
                </a:extLst>
              </a:tr>
              <a:tr h="375991">
                <a:tc>
                  <a:txBody>
                    <a:bodyPr/>
                    <a:lstStyle/>
                    <a:p>
                      <a:r>
                        <a:rPr kumimoji="1" lang="en-US" altLang="ja-JP" sz="1200" b="0">
                          <a:latin typeface="BIZ UDゴシック" panose="020B0400000000000000" pitchFamily="49" charset="-128"/>
                          <a:ea typeface="BIZ UDゴシック" panose="020B0400000000000000" pitchFamily="49" charset="-128"/>
                        </a:rPr>
                        <a:t>HP</a:t>
                      </a:r>
                      <a:r>
                        <a:rPr kumimoji="1" lang="ja-JP" altLang="en-US" sz="1200" b="0">
                          <a:latin typeface="BIZ UDゴシック" panose="020B0400000000000000" pitchFamily="49" charset="-128"/>
                          <a:ea typeface="BIZ UDゴシック" panose="020B0400000000000000" pitchFamily="49" charset="-128"/>
                        </a:rPr>
                        <a:t>、</a:t>
                      </a:r>
                      <a:r>
                        <a:rPr kumimoji="1" lang="en-US" altLang="ja-JP" sz="1200" b="0">
                          <a:latin typeface="BIZ UDゴシック" panose="020B0400000000000000" pitchFamily="49" charset="-128"/>
                          <a:ea typeface="BIZ UDゴシック" panose="020B0400000000000000" pitchFamily="49" charset="-128"/>
                        </a:rPr>
                        <a:t>SNS</a:t>
                      </a:r>
                      <a:r>
                        <a:rPr kumimoji="1" lang="ja-JP" altLang="en-US" sz="1200" b="0">
                          <a:latin typeface="BIZ UDゴシック" panose="020B0400000000000000" pitchFamily="49" charset="-128"/>
                          <a:ea typeface="BIZ UDゴシック" panose="020B0400000000000000" pitchFamily="49" charset="-128"/>
                        </a:rPr>
                        <a:t>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r>
                        <a:rPr kumimoji="1" lang="en-US" altLang="ja-JP" sz="1200" b="0">
                          <a:solidFill>
                            <a:schemeClr val="accent1"/>
                          </a:solidFill>
                          <a:latin typeface="BIZ UDゴシック" panose="020B0400000000000000" pitchFamily="49" charset="-128"/>
                          <a:ea typeface="BIZ UDゴシック" panose="020B0400000000000000" pitchFamily="49" charset="-128"/>
                        </a:rPr>
                        <a:t>HP</a:t>
                      </a:r>
                      <a:r>
                        <a:rPr kumimoji="1" lang="ja-JP" altLang="en-US" sz="1200" b="0">
                          <a:solidFill>
                            <a:schemeClr val="accent1"/>
                          </a:solidFill>
                          <a:latin typeface="BIZ UDゴシック" panose="020B0400000000000000" pitchFamily="49" charset="-128"/>
                          <a:ea typeface="BIZ UDゴシック" panose="020B0400000000000000" pitchFamily="49" charset="-128"/>
                        </a:rPr>
                        <a:t>：○○</a:t>
                      </a:r>
                      <a:r>
                        <a:rPr kumimoji="1" lang="en-US" altLang="ja-JP" sz="1200" b="0">
                          <a:solidFill>
                            <a:schemeClr val="accent1"/>
                          </a:solidFill>
                          <a:latin typeface="BIZ UDゴシック" panose="020B0400000000000000" pitchFamily="49" charset="-128"/>
                          <a:ea typeface="BIZ UDゴシック" panose="020B0400000000000000" pitchFamily="49" charset="-128"/>
                        </a:rPr>
                        <a:t>.com</a:t>
                      </a:r>
                      <a:r>
                        <a:rPr kumimoji="1" lang="ja-JP" altLang="en-US" sz="1200" b="0">
                          <a:solidFill>
                            <a:schemeClr val="accent1"/>
                          </a:solidFill>
                          <a:latin typeface="BIZ UDゴシック" panose="020B0400000000000000" pitchFamily="49" charset="-128"/>
                          <a:ea typeface="BIZ UDゴシック" panose="020B0400000000000000" pitchFamily="49" charset="-128"/>
                        </a:rPr>
                        <a:t>　</a:t>
                      </a:r>
                      <a:r>
                        <a:rPr kumimoji="1" lang="en-US" altLang="ja-JP" sz="1200" b="0">
                          <a:solidFill>
                            <a:schemeClr val="accent1"/>
                          </a:solidFill>
                          <a:latin typeface="BIZ UDゴシック" panose="020B0400000000000000" pitchFamily="49" charset="-128"/>
                          <a:ea typeface="BIZ UDゴシック" panose="020B0400000000000000" pitchFamily="49" charset="-128"/>
                        </a:rPr>
                        <a:t>Instagram</a:t>
                      </a:r>
                      <a:r>
                        <a:rPr kumimoji="1" lang="ja-JP" altLang="en-US" sz="1200" b="0">
                          <a:solidFill>
                            <a:schemeClr val="accent1"/>
                          </a:solidFill>
                          <a:latin typeface="BIZ UDゴシック" panose="020B0400000000000000" pitchFamily="49" charset="-128"/>
                          <a:ea typeface="BIZ UDゴシック" panose="020B0400000000000000" pitchFamily="49"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302336"/>
                  </a:ext>
                </a:extLst>
              </a:tr>
              <a:tr h="375991">
                <a:tc>
                  <a:txBody>
                    <a:bodyPr/>
                    <a:lstStyle/>
                    <a:p>
                      <a:r>
                        <a:rPr kumimoji="1" lang="ja-JP" altLang="en-US" sz="1200" b="0">
                          <a:latin typeface="BIZ UDゴシック" panose="020B0400000000000000" pitchFamily="49" charset="-128"/>
                          <a:ea typeface="BIZ UDゴシック" panose="020B0400000000000000" pitchFamily="49" charset="-128"/>
                        </a:rPr>
                        <a:t>創業</a:t>
                      </a:r>
                      <a:endParaRPr kumimoji="1" lang="en-US" altLang="ja-JP" sz="1200" b="0">
                        <a:latin typeface="BIZ UDゴシック" panose="020B0400000000000000" pitchFamily="49" charset="-128"/>
                        <a:ea typeface="BIZ UDゴシック" panose="020B0400000000000000" pitchFamily="49" charset="-128"/>
                      </a:endParaRPr>
                    </a:p>
                    <a:p>
                      <a:r>
                        <a:rPr kumimoji="1" lang="en-US" altLang="ja-JP" sz="1200" b="0">
                          <a:latin typeface="BIZ UDゴシック" panose="020B0400000000000000" pitchFamily="49" charset="-128"/>
                          <a:ea typeface="BIZ UDゴシック" panose="020B0400000000000000" pitchFamily="49" charset="-128"/>
                        </a:rPr>
                        <a:t>※</a:t>
                      </a:r>
                      <a:r>
                        <a:rPr kumimoji="1" lang="ja-JP" altLang="en-US" sz="1200" b="0">
                          <a:latin typeface="BIZ UDゴシック" panose="020B0400000000000000" pitchFamily="49" charset="-128"/>
                          <a:ea typeface="BIZ UDゴシック" panose="020B0400000000000000" pitchFamily="49" charset="-128"/>
                        </a:rPr>
                        <a:t>法人化している場合記入</a:t>
                      </a:r>
                      <a:endParaRPr kumimoji="1" lang="en-US" altLang="ja-JP" sz="1200" b="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r>
                        <a:rPr kumimoji="1" lang="en-US" altLang="ja-JP" sz="1200" b="0" dirty="0">
                          <a:solidFill>
                            <a:schemeClr val="accent1"/>
                          </a:solidFill>
                          <a:latin typeface="BIZ UDゴシック" panose="020B0400000000000000" pitchFamily="49" charset="-128"/>
                          <a:ea typeface="BIZ UDゴシック" panose="020B0400000000000000" pitchFamily="49" charset="-128"/>
                        </a:rPr>
                        <a:t>20××</a:t>
                      </a:r>
                      <a:r>
                        <a:rPr kumimoji="1" lang="ja-JP" altLang="en-US" sz="1200" b="0" dirty="0">
                          <a:solidFill>
                            <a:schemeClr val="accent1"/>
                          </a:solidFill>
                          <a:latin typeface="BIZ UDゴシック" panose="020B0400000000000000" pitchFamily="49" charset="-128"/>
                          <a:ea typeface="BIZ UDゴシック" panose="020B0400000000000000" pitchFamily="49" charset="-128"/>
                        </a:rPr>
                        <a:t>年　○月　（創業○年）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60918174"/>
                  </a:ext>
                </a:extLst>
              </a:tr>
              <a:tr h="375991">
                <a:tc>
                  <a:txBody>
                    <a:bodyPr/>
                    <a:lstStyle/>
                    <a:p>
                      <a:r>
                        <a:rPr kumimoji="1" lang="ja-JP" altLang="en-US" sz="1200" b="0">
                          <a:latin typeface="BIZ UDゴシック" panose="020B0400000000000000" pitchFamily="49" charset="-128"/>
                          <a:ea typeface="BIZ UDゴシック" panose="020B0400000000000000" pitchFamily="49" charset="-128"/>
                        </a:rPr>
                        <a:t>研究分野・業種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3690364"/>
                  </a:ext>
                </a:extLst>
              </a:tr>
              <a:tr h="375991">
                <a:tc>
                  <a:txBody>
                    <a:bodyPr/>
                    <a:lstStyle/>
                    <a:p>
                      <a:r>
                        <a:rPr kumimoji="1" lang="ja-JP" altLang="en-US" sz="1200" b="0">
                          <a:latin typeface="BIZ UDゴシック" panose="020B0400000000000000" pitchFamily="49" charset="-128"/>
                          <a:ea typeface="BIZ UDゴシック" panose="020B0400000000000000" pitchFamily="49" charset="-128"/>
                        </a:rPr>
                        <a:t>（フリガナ）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gridSpan="3">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49128552"/>
                  </a:ext>
                </a:extLst>
              </a:tr>
              <a:tr h="455068">
                <a:tc>
                  <a:txBody>
                    <a:bodyPr/>
                    <a:lstStyle/>
                    <a:p>
                      <a:r>
                        <a:rPr kumimoji="1" lang="ja-JP" altLang="en-US" sz="1200" b="0">
                          <a:latin typeface="BIZ UDゴシック" panose="020B0400000000000000" pitchFamily="49" charset="-128"/>
                          <a:ea typeface="BIZ UDゴシック" panose="020B0400000000000000" pitchFamily="49" charset="-128"/>
                        </a:rPr>
                        <a:t>発表者氏名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2663550"/>
                  </a:ext>
                </a:extLst>
              </a:tr>
              <a:tr h="455068">
                <a:tc>
                  <a:txBody>
                    <a:bodyPr/>
                    <a:lstStyle/>
                    <a:p>
                      <a:r>
                        <a:rPr kumimoji="1" lang="ja-JP" altLang="en-US" sz="1200" b="0">
                          <a:latin typeface="BIZ UDゴシック" panose="020B0400000000000000" pitchFamily="49" charset="-128"/>
                          <a:ea typeface="BIZ UDゴシック" panose="020B0400000000000000" pitchFamily="49" charset="-128"/>
                        </a:rPr>
                        <a:t>発表者電話番号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r>
                        <a:rPr kumimoji="1" lang="ja-JP" altLang="en-US" sz="900" b="0" dirty="0">
                          <a:solidFill>
                            <a:schemeClr val="bg1">
                              <a:lumMod val="90000"/>
                              <a:lumOff val="10000"/>
                            </a:schemeClr>
                          </a:solidFill>
                          <a:latin typeface="BIZ UDゴシック" panose="020B0400000000000000" pitchFamily="49" charset="-128"/>
                          <a:ea typeface="BIZ UDゴシック" panose="020B0400000000000000" pitchFamily="49" charset="-128"/>
                        </a:rPr>
                        <a:t>当日の発表者への緊急連絡に使用いたしますので、確実に連絡が取れる電話番号をご提供ください。なお、いただいた番号は緊急連絡以外の目的には使用いたしません。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26481897"/>
                  </a:ext>
                </a:extLst>
              </a:tr>
              <a:tr h="455068">
                <a:tc>
                  <a:txBody>
                    <a:bodyPr/>
                    <a:lstStyle/>
                    <a:p>
                      <a:r>
                        <a:rPr kumimoji="1" lang="ja-JP" altLang="en-US" sz="1200" b="0" dirty="0">
                          <a:latin typeface="BIZ UDゴシック" panose="020B0400000000000000" pitchFamily="49" charset="-128"/>
                          <a:ea typeface="BIZ UDゴシック" panose="020B0400000000000000" pitchFamily="49" charset="-128"/>
                        </a:rPr>
                        <a:t>発表者 </a:t>
                      </a:r>
                      <a:r>
                        <a:rPr kumimoji="1" lang="en-US" altLang="ja-JP" sz="1200" b="0" dirty="0">
                          <a:latin typeface="BIZ UDゴシック" panose="020B0400000000000000" pitchFamily="49" charset="-128"/>
                          <a:ea typeface="BIZ UDゴシック" panose="020B0400000000000000" pitchFamily="49" charset="-128"/>
                        </a:rPr>
                        <a:t>E-mail</a:t>
                      </a:r>
                      <a:endParaRPr kumimoji="1" lang="ja-JP" altLang="en-US" sz="1200" b="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82430589"/>
                  </a:ext>
                </a:extLst>
              </a:tr>
            </a:tbl>
          </a:graphicData>
        </a:graphic>
      </p:graphicFrame>
    </p:spTree>
    <p:extLst>
      <p:ext uri="{BB962C8B-B14F-4D97-AF65-F5344CB8AC3E}">
        <p14:creationId xmlns:p14="http://schemas.microsoft.com/office/powerpoint/2010/main" val="289825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7F02F-84AA-D520-B7DA-BD73A7C2A5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12CEFF6-17DD-FE09-2552-0D1DAAAA5BA5}"/>
              </a:ext>
            </a:extLst>
          </p:cNvPr>
          <p:cNvSpPr>
            <a:spLocks noGrp="1"/>
          </p:cNvSpPr>
          <p:nvPr>
            <p:ph type="title"/>
          </p:nvPr>
        </p:nvSpPr>
        <p:spPr/>
        <p:txBody>
          <a:bodyPr/>
          <a:lstStyle/>
          <a:p>
            <a:r>
              <a:rPr kumimoji="1" lang="ja-JP" altLang="en-US" dirty="0"/>
              <a:t>事業ロードマップ</a:t>
            </a:r>
          </a:p>
        </p:txBody>
      </p:sp>
      <p:sp>
        <p:nvSpPr>
          <p:cNvPr id="3" name="スライド番号プレースホルダー 2">
            <a:extLst>
              <a:ext uri="{FF2B5EF4-FFF2-40B4-BE49-F238E27FC236}">
                <a16:creationId xmlns:a16="http://schemas.microsoft.com/office/drawing/2014/main" id="{0BEB9FB6-83E5-8800-78E5-2B7A0ABDC77E}"/>
              </a:ext>
            </a:extLst>
          </p:cNvPr>
          <p:cNvSpPr>
            <a:spLocks noGrp="1"/>
          </p:cNvSpPr>
          <p:nvPr>
            <p:ph type="sldNum" sz="quarter" idx="4"/>
          </p:nvPr>
        </p:nvSpPr>
        <p:spPr/>
        <p:txBody>
          <a:bodyPr/>
          <a:lstStyle/>
          <a:p>
            <a:fld id="{7F28D174-4E16-8842-BC8C-F457D556E161}" type="slidenum">
              <a:rPr lang="ja-JP" altLang="en-US" smtClean="0"/>
              <a:pPr/>
              <a:t>10</a:t>
            </a:fld>
            <a:endParaRPr lang="ja-JP" altLang="en-US"/>
          </a:p>
        </p:txBody>
      </p:sp>
      <p:sp>
        <p:nvSpPr>
          <p:cNvPr id="4" name="コンテンツ プレースホルダー 3">
            <a:extLst>
              <a:ext uri="{FF2B5EF4-FFF2-40B4-BE49-F238E27FC236}">
                <a16:creationId xmlns:a16="http://schemas.microsoft.com/office/drawing/2014/main" id="{BC09B3AC-994A-2B75-1E55-E6D871C52C5F}"/>
              </a:ext>
            </a:extLst>
          </p:cNvPr>
          <p:cNvSpPr>
            <a:spLocks noGrp="1"/>
          </p:cNvSpPr>
          <p:nvPr>
            <p:ph idx="1"/>
          </p:nvPr>
        </p:nvSpPr>
        <p:spPr/>
        <p:txBody>
          <a:bodyPr/>
          <a:lstStyle/>
          <a:p>
            <a:endParaRPr kumimoji="1" lang="ja-JP" altLang="en-US" dirty="0"/>
          </a:p>
        </p:txBody>
      </p:sp>
      <p:sp>
        <p:nvSpPr>
          <p:cNvPr id="8" name="吹き出し: 四角形 7">
            <a:extLst>
              <a:ext uri="{FF2B5EF4-FFF2-40B4-BE49-F238E27FC236}">
                <a16:creationId xmlns:a16="http://schemas.microsoft.com/office/drawing/2014/main" id="{80C560AA-98E3-6D31-699C-AA2775C32F82}"/>
              </a:ext>
            </a:extLst>
          </p:cNvPr>
          <p:cNvSpPr/>
          <p:nvPr/>
        </p:nvSpPr>
        <p:spPr>
          <a:xfrm>
            <a:off x="5423335" y="1463685"/>
            <a:ext cx="6255656" cy="736033"/>
          </a:xfrm>
          <a:prstGeom prst="wedgeRectCallout">
            <a:avLst>
              <a:gd name="adj1" fmla="val -37023"/>
              <a:gd name="adj2" fmla="val -82828"/>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事業のマイルストーンの達成目標を示してください。</a:t>
            </a: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例：２０</a:t>
            </a:r>
            <a:r>
              <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rPr>
              <a:t>××</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年までに〇〇社への導入を目指す。</a:t>
            </a: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例：２０</a:t>
            </a:r>
            <a:r>
              <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rPr>
              <a:t>××</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年までに△△認証を得て、上市を目指す</a:t>
            </a:r>
          </a:p>
        </p:txBody>
      </p:sp>
      <p:sp>
        <p:nvSpPr>
          <p:cNvPr id="5" name="テキスト ボックス 4">
            <a:extLst>
              <a:ext uri="{FF2B5EF4-FFF2-40B4-BE49-F238E27FC236}">
                <a16:creationId xmlns:a16="http://schemas.microsoft.com/office/drawing/2014/main" id="{19518F93-9B53-FD94-B2A8-C984CF2426BE}"/>
              </a:ext>
            </a:extLst>
          </p:cNvPr>
          <p:cNvSpPr txBox="1"/>
          <p:nvPr/>
        </p:nvSpPr>
        <p:spPr>
          <a:xfrm>
            <a:off x="334960" y="3562324"/>
            <a:ext cx="11522075" cy="1200329"/>
          </a:xfrm>
          <a:prstGeom prst="rect">
            <a:avLst/>
          </a:prstGeom>
          <a:noFill/>
          <a:ln>
            <a:solidFill>
              <a:schemeClr val="tx1"/>
            </a:solidFill>
            <a:prstDash val="sysDash"/>
          </a:ln>
        </p:spPr>
        <p:txBody>
          <a:bodyPr wrap="square" lIns="91440" tIns="45720" rIns="91440" bIns="45720" rtlCol="0" anchor="t">
            <a:spAutoFit/>
          </a:bodyPr>
          <a:lstStyle/>
          <a:p>
            <a:r>
              <a:rPr kumimoji="1" lang="ja-JP" altLang="en-US" sz="1200" dirty="0">
                <a:solidFill>
                  <a:schemeClr val="accent1"/>
                </a:solidFill>
                <a:latin typeface="BIZ UDゴシック" panose="020B0400000000000000" pitchFamily="49" charset="-128"/>
                <a:ea typeface="BIZ UDゴシック" panose="020B0400000000000000" pitchFamily="49" charset="-128"/>
              </a:rPr>
              <a:t>事業成長に向けたマイルストーンの設定など、事業の成長に向けた明確なロードマップが描けているかを審査対象とします。</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ja-JP" altLang="en-US" sz="1200" dirty="0">
              <a:solidFill>
                <a:schemeClr val="accent1"/>
              </a:solidFill>
              <a:latin typeface="BIZ UDゴシック" panose="020B0400000000000000" pitchFamily="49" charset="-128"/>
              <a:ea typeface="BIZ UDゴシック" panose="020B0400000000000000" pitchFamily="49" charset="-128"/>
            </a:endParaRPr>
          </a:p>
          <a:p>
            <a:r>
              <a:rPr lang="ja-JP" sz="1200" dirty="0">
                <a:solidFill>
                  <a:schemeClr val="accent1"/>
                </a:solidFill>
                <a:latin typeface="BIZ UDゴシック" panose="020B0400000000000000" pitchFamily="49" charset="-128"/>
                <a:ea typeface="BIZ UDゴシック" panose="020B0400000000000000" pitchFamily="49" charset="-128"/>
              </a:rPr>
              <a:t>例えば、事業の達成目標を明確に示したうえで、時間軸とともに、資金調達、研究開発、収支計画等を示すなど、具体的なマイルストンと行動計画を示してください。</a:t>
            </a:r>
          </a:p>
          <a:p>
            <a:endParaRPr lang="ja-JP" altLang="en-US"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スライド１枚に収まらない場合は、本スライドを複製して追記してください（</a:t>
            </a:r>
            <a:r>
              <a:rPr lang="ja-JP" altLang="en-US" sz="1200" dirty="0">
                <a:solidFill>
                  <a:schemeClr val="accent1"/>
                </a:solidFill>
                <a:highlight>
                  <a:srgbClr val="FFFF00"/>
                </a:highlight>
                <a:latin typeface="BIZ UDゴシック" panose="020B0400000000000000" pitchFamily="49" charset="-128"/>
                <a:ea typeface="BIZ UDゴシック" panose="020B0400000000000000" pitchFamily="49" charset="-128"/>
              </a:rPr>
              <a:t>最大３枚</a:t>
            </a:r>
            <a:r>
              <a:rPr lang="ja-JP" altLang="en-US" sz="1200" dirty="0">
                <a:solidFill>
                  <a:schemeClr val="accent1"/>
                </a:solidFill>
                <a:latin typeface="BIZ UDゴシック" panose="020B0400000000000000" pitchFamily="49" charset="-128"/>
                <a:ea typeface="BIZ UDゴシック" panose="020B0400000000000000" pitchFamily="49" charset="-128"/>
              </a:rPr>
              <a:t>） 。</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155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B4806-6531-CEAE-5215-3CD5B7D64DE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CC79FAF-FDF1-6D91-B636-21FBD1657A7C}"/>
              </a:ext>
            </a:extLst>
          </p:cNvPr>
          <p:cNvSpPr>
            <a:spLocks noGrp="1"/>
          </p:cNvSpPr>
          <p:nvPr>
            <p:ph type="title"/>
          </p:nvPr>
        </p:nvSpPr>
        <p:spPr/>
        <p:txBody>
          <a:bodyPr/>
          <a:lstStyle/>
          <a:p>
            <a:r>
              <a:rPr kumimoji="1" lang="ja-JP" altLang="en-US" dirty="0"/>
              <a:t>第６回</a:t>
            </a:r>
            <a:r>
              <a:rPr kumimoji="1" lang="en-US" altLang="ja-JP" dirty="0"/>
              <a:t>TCI</a:t>
            </a:r>
            <a:r>
              <a:rPr kumimoji="1" lang="ja-JP" altLang="en-US" dirty="0"/>
              <a:t>ベンチャーアワード「スタートアップ部門」応募申込書</a:t>
            </a:r>
            <a:r>
              <a:rPr kumimoji="1" lang="en-US" altLang="ja-JP" dirty="0"/>
              <a:t>(</a:t>
            </a:r>
            <a:r>
              <a:rPr kumimoji="1" lang="ja-JP" altLang="en-US" dirty="0"/>
              <a:t>２</a:t>
            </a:r>
            <a:r>
              <a:rPr kumimoji="1" lang="en-US" altLang="ja-JP" dirty="0"/>
              <a:t>/</a:t>
            </a:r>
            <a:r>
              <a:rPr kumimoji="1" lang="ja-JP" altLang="en-US" dirty="0"/>
              <a:t>３</a:t>
            </a:r>
            <a:r>
              <a:rPr kumimoji="1" lang="en-US" altLang="ja-JP" dirty="0"/>
              <a:t>)</a:t>
            </a:r>
            <a:endParaRPr kumimoji="1" lang="ja-JP" altLang="en-US" dirty="0"/>
          </a:p>
        </p:txBody>
      </p:sp>
      <p:sp>
        <p:nvSpPr>
          <p:cNvPr id="3" name="スライド番号プレースホルダー 2">
            <a:extLst>
              <a:ext uri="{FF2B5EF4-FFF2-40B4-BE49-F238E27FC236}">
                <a16:creationId xmlns:a16="http://schemas.microsoft.com/office/drawing/2014/main" id="{9AC990CE-A90A-ABBC-572D-533D176ED4EB}"/>
              </a:ext>
            </a:extLst>
          </p:cNvPr>
          <p:cNvSpPr>
            <a:spLocks noGrp="1"/>
          </p:cNvSpPr>
          <p:nvPr>
            <p:ph type="sldNum" sz="quarter" idx="4"/>
          </p:nvPr>
        </p:nvSpPr>
        <p:spPr/>
        <p:txBody>
          <a:bodyPr/>
          <a:lstStyle/>
          <a:p>
            <a:fld id="{7F28D174-4E16-8842-BC8C-F457D556E161}" type="slidenum">
              <a:rPr lang="ja-JP" altLang="en-US" smtClean="0"/>
              <a:pPr/>
              <a:t>2</a:t>
            </a:fld>
            <a:endParaRPr lang="ja-JP" altLang="en-US"/>
          </a:p>
        </p:txBody>
      </p:sp>
      <p:sp>
        <p:nvSpPr>
          <p:cNvPr id="9" name="テキスト ボックス 8">
            <a:extLst>
              <a:ext uri="{FF2B5EF4-FFF2-40B4-BE49-F238E27FC236}">
                <a16:creationId xmlns:a16="http://schemas.microsoft.com/office/drawing/2014/main" id="{CFAB280F-3C2D-DFD1-3928-BEC3C3111A91}"/>
              </a:ext>
            </a:extLst>
          </p:cNvPr>
          <p:cNvSpPr txBox="1"/>
          <p:nvPr/>
        </p:nvSpPr>
        <p:spPr>
          <a:xfrm>
            <a:off x="385763" y="747147"/>
            <a:ext cx="11368545" cy="1015663"/>
          </a:xfrm>
          <a:prstGeom prst="rect">
            <a:avLst/>
          </a:prstGeom>
          <a:noFill/>
        </p:spPr>
        <p:txBody>
          <a:bodyPr wrap="square" lIns="91440" tIns="45720" rIns="91440" bIns="45720" anchor="t">
            <a:spAutoFit/>
          </a:bodyPr>
          <a:lstStyle/>
          <a:p>
            <a:r>
              <a:rPr lang="en-US" altLang="ja-JP" sz="1200" u="sng" dirty="0">
                <a:solidFill>
                  <a:schemeClr val="accent1"/>
                </a:solidFill>
                <a:latin typeface="BIZ UDゴシック" panose="020B0400000000000000" pitchFamily="49" charset="-128"/>
                <a:ea typeface="BIZ UDゴシック"/>
              </a:rPr>
              <a:t>※</a:t>
            </a:r>
            <a:r>
              <a:rPr lang="ja-JP" altLang="en-US" sz="1200" u="sng">
                <a:solidFill>
                  <a:schemeClr val="accent1"/>
                </a:solidFill>
                <a:latin typeface="BIZ UDゴシック" panose="020B0400000000000000" pitchFamily="49" charset="-128"/>
                <a:ea typeface="BIZ UDゴシック"/>
              </a:rPr>
              <a:t>全スライドについて、青字の内容や記載例</a:t>
            </a:r>
            <a:r>
              <a:rPr lang="ja-JP" sz="1200" u="sng">
                <a:solidFill>
                  <a:schemeClr val="accent1"/>
                </a:solidFill>
                <a:latin typeface="Meiryo"/>
                <a:ea typeface="Meiryo"/>
              </a:rPr>
              <a:t>を</a:t>
            </a:r>
            <a:r>
              <a:rPr lang="ja-JP" altLang="en-US" sz="1200" u="sng">
                <a:solidFill>
                  <a:schemeClr val="accent1"/>
                </a:solidFill>
                <a:latin typeface="BIZ UDゴシック" panose="020B0400000000000000" pitchFamily="49" charset="-128"/>
                <a:ea typeface="BIZ UDゴシック"/>
              </a:rPr>
              <a:t>削除し、黒字等で記入してください。枠線、サイズ等は自由に改変していただいて構いません（ただし、フォントサイズは</a:t>
            </a:r>
            <a:r>
              <a:rPr lang="en-US" altLang="ja-JP" sz="1200" u="sng" dirty="0">
                <a:solidFill>
                  <a:schemeClr val="accent1"/>
                </a:solidFill>
                <a:latin typeface="BIZ UDゴシック" panose="020B0400000000000000" pitchFamily="49" charset="-128"/>
                <a:ea typeface="BIZ UDゴシック"/>
              </a:rPr>
              <a:t>11</a:t>
            </a:r>
            <a:r>
              <a:rPr lang="ja-JP" altLang="en-US" sz="1200" u="sng">
                <a:solidFill>
                  <a:schemeClr val="accent1"/>
                </a:solidFill>
                <a:latin typeface="BIZ UDゴシック" panose="020B0400000000000000" pitchFamily="49" charset="-128"/>
                <a:ea typeface="BIZ UDゴシック"/>
              </a:rPr>
              <a:t>以上を目安としてください）。各スライドのタイトルも修正いただいてかまいません。</a:t>
            </a:r>
          </a:p>
          <a:p>
            <a:endParaRPr lang="en-US" altLang="ja-JP" sz="1800" dirty="0">
              <a:solidFill>
                <a:schemeClr val="accent1"/>
              </a:solidFill>
              <a:latin typeface="BIZ UDゴシック" panose="020B0400000000000000" pitchFamily="49" charset="-128"/>
              <a:ea typeface="BIZ UDゴシック" panose="020B0400000000000000" pitchFamily="49" charset="-128"/>
            </a:endParaRPr>
          </a:p>
          <a:p>
            <a:r>
              <a:rPr lang="ja-JP" altLang="en-US" sz="1800" dirty="0">
                <a:solidFill>
                  <a:schemeClr val="accent1"/>
                </a:solidFill>
                <a:latin typeface="BIZ UDゴシック" panose="020B0400000000000000" pitchFamily="49" charset="-128"/>
                <a:ea typeface="BIZ UDゴシック" panose="020B0400000000000000" pitchFamily="49" charset="-128"/>
              </a:rPr>
              <a:t>応募資格確認</a:t>
            </a:r>
            <a:endParaRPr lang="en-US" altLang="ja-JP" sz="1800" dirty="0">
              <a:solidFill>
                <a:schemeClr val="accent1"/>
              </a:solidFill>
              <a:latin typeface="BIZ UDゴシック" panose="020B0400000000000000" pitchFamily="49" charset="-128"/>
              <a:ea typeface="BIZ UDゴシック" panose="020B0400000000000000" pitchFamily="49" charset="-128"/>
            </a:endParaRPr>
          </a:p>
        </p:txBody>
      </p:sp>
      <p:graphicFrame>
        <p:nvGraphicFramePr>
          <p:cNvPr id="4" name="表 3">
            <a:extLst>
              <a:ext uri="{FF2B5EF4-FFF2-40B4-BE49-F238E27FC236}">
                <a16:creationId xmlns:a16="http://schemas.microsoft.com/office/drawing/2014/main" id="{E7A5F68E-2008-6F5D-B1AB-6FED6D097F41}"/>
              </a:ext>
            </a:extLst>
          </p:cNvPr>
          <p:cNvGraphicFramePr>
            <a:graphicFrameLocks noGrp="1"/>
          </p:cNvGraphicFramePr>
          <p:nvPr>
            <p:extLst>
              <p:ext uri="{D42A27DB-BD31-4B8C-83A1-F6EECF244321}">
                <p14:modId xmlns:p14="http://schemas.microsoft.com/office/powerpoint/2010/main" val="3909185723"/>
              </p:ext>
            </p:extLst>
          </p:nvPr>
        </p:nvGraphicFramePr>
        <p:xfrm>
          <a:off x="385763" y="2034151"/>
          <a:ext cx="11471274" cy="3442000"/>
        </p:xfrm>
        <a:graphic>
          <a:graphicData uri="http://schemas.openxmlformats.org/drawingml/2006/table">
            <a:tbl>
              <a:tblPr firstRow="1" bandRow="1">
                <a:tableStyleId>{5C22544A-7EE6-4342-B048-85BDC9FD1C3A}</a:tableStyleId>
              </a:tblPr>
              <a:tblGrid>
                <a:gridCol w="790799">
                  <a:extLst>
                    <a:ext uri="{9D8B030D-6E8A-4147-A177-3AD203B41FA5}">
                      <a16:colId xmlns:a16="http://schemas.microsoft.com/office/drawing/2014/main" val="1716379881"/>
                    </a:ext>
                  </a:extLst>
                </a:gridCol>
                <a:gridCol w="1121082">
                  <a:extLst>
                    <a:ext uri="{9D8B030D-6E8A-4147-A177-3AD203B41FA5}">
                      <a16:colId xmlns:a16="http://schemas.microsoft.com/office/drawing/2014/main" val="2584980901"/>
                    </a:ext>
                  </a:extLst>
                </a:gridCol>
                <a:gridCol w="6533982">
                  <a:extLst>
                    <a:ext uri="{9D8B030D-6E8A-4147-A177-3AD203B41FA5}">
                      <a16:colId xmlns:a16="http://schemas.microsoft.com/office/drawing/2014/main" val="3495398034"/>
                    </a:ext>
                  </a:extLst>
                </a:gridCol>
                <a:gridCol w="3025411">
                  <a:extLst>
                    <a:ext uri="{9D8B030D-6E8A-4147-A177-3AD203B41FA5}">
                      <a16:colId xmlns:a16="http://schemas.microsoft.com/office/drawing/2014/main" val="1607772825"/>
                    </a:ext>
                  </a:extLst>
                </a:gridCol>
              </a:tblGrid>
              <a:tr h="329184">
                <a:tc>
                  <a:txBody>
                    <a:bodyP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資格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チェック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2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2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8893845"/>
                  </a:ext>
                </a:extLst>
              </a:tr>
              <a:tr h="778204">
                <a:tc rowSpan="2">
                  <a:txBody>
                    <a:bodyP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highlight>
                            <a:srgbClr val="FFFF00"/>
                          </a:highlight>
                          <a:latin typeface="BIZ UDゴシック" panose="020B0400000000000000" pitchFamily="49" charset="-128"/>
                          <a:ea typeface="BIZ UDゴシック" panose="020B0400000000000000" pitchFamily="49"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solidFill>
                            <a:schemeClr val="tx1"/>
                          </a:solidFill>
                          <a:latin typeface="BIZ UDゴシック" panose="020B0400000000000000" pitchFamily="49" charset="-128"/>
                          <a:ea typeface="BIZ UDゴシック" panose="020B0400000000000000" pitchFamily="49" charset="-128"/>
                        </a:rPr>
                        <a:t>茨城県内に拠点を有し、革新的な技術を用いて事業を営んでいる</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solidFill>
                            <a:schemeClr val="accent1"/>
                          </a:solidFill>
                          <a:latin typeface="BIZ UDゴシック" panose="020B0400000000000000" pitchFamily="49" charset="-128"/>
                          <a:ea typeface="BIZ UDゴシック" panose="020B0400000000000000" pitchFamily="49" charset="-128"/>
                        </a:rPr>
                        <a:t>拠点のある市町村</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pPr algn="l"/>
                      <a:r>
                        <a:rPr kumimoji="1" lang="ja-JP" altLang="en-US" sz="1200" dirty="0">
                          <a:solidFill>
                            <a:schemeClr val="accent1"/>
                          </a:solidFill>
                          <a:latin typeface="BIZ UDゴシック" panose="020B0400000000000000" pitchFamily="49" charset="-128"/>
                          <a:ea typeface="BIZ UDゴシック" panose="020B0400000000000000" pitchFamily="49" charset="-128"/>
                        </a:rPr>
                        <a:t>○○○市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1401994"/>
                  </a:ext>
                </a:extLst>
              </a:tr>
              <a:tr h="778204">
                <a:tc v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highlight>
                          <a:srgbClr val="FFFF00"/>
                        </a:highlight>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solidFill>
                            <a:schemeClr val="tx1"/>
                          </a:solidFill>
                          <a:latin typeface="BIZ UDゴシック" panose="020B0400000000000000" pitchFamily="49" charset="-128"/>
                          <a:ea typeface="BIZ UDゴシック" panose="020B0400000000000000" pitchFamily="49" charset="-128"/>
                        </a:rPr>
                        <a:t>茨城県内で発明された革新的な技術を活用して事業を営んでいる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solidFill>
                            <a:schemeClr val="accent1"/>
                          </a:solidFill>
                          <a:latin typeface="BIZ UDゴシック" panose="020B0400000000000000" pitchFamily="49" charset="-128"/>
                          <a:ea typeface="BIZ UDゴシック" panose="020B0400000000000000" pitchFamily="49" charset="-128"/>
                        </a:rPr>
                        <a:t>大学・国研発ベンチャーの認定等があれば記載</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pPr algn="l"/>
                      <a:r>
                        <a:rPr kumimoji="1" lang="ja-JP" altLang="en-US" sz="1200" dirty="0">
                          <a:solidFill>
                            <a:schemeClr val="accent1"/>
                          </a:solidFill>
                          <a:latin typeface="BIZ UDゴシック" panose="020B0400000000000000" pitchFamily="49" charset="-128"/>
                          <a:ea typeface="BIZ UDゴシック" panose="020B0400000000000000" pitchFamily="49" charset="-128"/>
                        </a:rPr>
                        <a:t>○○発ベンチャー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174454"/>
                  </a:ext>
                </a:extLst>
              </a:tr>
              <a:tr h="778204">
                <a:tc>
                  <a:txBody>
                    <a:bodyPr/>
                    <a:lstStyle/>
                    <a:p>
                      <a:pPr algn="ctr"/>
                      <a:r>
                        <a:rPr kumimoji="1" lang="ja-JP" altLang="en-US" sz="1200">
                          <a:solidFill>
                            <a:schemeClr val="tx1"/>
                          </a:solidFill>
                          <a:latin typeface="BIZ UDゴシック" panose="020B0400000000000000" pitchFamily="49" charset="-128"/>
                          <a:ea typeface="BIZ UDゴシック" panose="020B0400000000000000" pitchFamily="49" charset="-128"/>
                        </a:rPr>
                        <a:t>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highlight>
                            <a:srgbClr val="FFFF00"/>
                          </a:highlight>
                          <a:latin typeface="BIZ UDゴシック" panose="020B0400000000000000" pitchFamily="49" charset="-128"/>
                          <a:ea typeface="BIZ UDゴシック" panose="020B0400000000000000" pitchFamily="49"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solidFill>
                            <a:schemeClr val="tx1"/>
                          </a:solidFill>
                          <a:latin typeface="BIZ UDゴシック" panose="020B0400000000000000" pitchFamily="49" charset="-128"/>
                          <a:ea typeface="BIZ UDゴシック" panose="020B0400000000000000" pitchFamily="49" charset="-128"/>
                        </a:rPr>
                        <a:t>創業</a:t>
                      </a:r>
                      <a:r>
                        <a:rPr kumimoji="1" lang="en-US" altLang="ja-JP" sz="1200" dirty="0">
                          <a:solidFill>
                            <a:schemeClr val="tx1"/>
                          </a:solidFill>
                          <a:latin typeface="BIZ UDゴシック" panose="020B0400000000000000" pitchFamily="49" charset="-128"/>
                          <a:ea typeface="BIZ UDゴシック" panose="020B0400000000000000" pitchFamily="49" charset="-128"/>
                        </a:rPr>
                        <a:t>10</a:t>
                      </a:r>
                      <a:r>
                        <a:rPr kumimoji="1" lang="ja-JP" altLang="en-US" sz="1200" dirty="0">
                          <a:solidFill>
                            <a:schemeClr val="tx1"/>
                          </a:solidFill>
                          <a:latin typeface="BIZ UDゴシック" panose="020B0400000000000000" pitchFamily="49" charset="-128"/>
                          <a:ea typeface="BIZ UDゴシック" panose="020B0400000000000000" pitchFamily="49" charset="-128"/>
                        </a:rPr>
                        <a:t>年以内である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solidFill>
                            <a:schemeClr val="accent1"/>
                          </a:solidFill>
                          <a:latin typeface="BIZ UDゴシック" panose="020B0400000000000000" pitchFamily="49" charset="-128"/>
                          <a:ea typeface="BIZ UDゴシック" panose="020B0400000000000000" pitchFamily="49" charset="-128"/>
                        </a:rPr>
                        <a:t>業創年</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pPr algn="l"/>
                      <a:r>
                        <a:rPr kumimoji="1" lang="ja-JP" altLang="en-US" sz="1200" dirty="0">
                          <a:solidFill>
                            <a:schemeClr val="accent1"/>
                          </a:solidFill>
                          <a:latin typeface="BIZ UDゴシック" panose="020B0400000000000000" pitchFamily="49" charset="-128"/>
                          <a:ea typeface="BIZ UDゴシック" panose="020B0400000000000000" pitchFamily="49"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708878004"/>
                  </a:ext>
                </a:extLst>
              </a:tr>
              <a:tr h="778204">
                <a:tc>
                  <a:txBody>
                    <a:bodyPr/>
                    <a:lstStyle/>
                    <a:p>
                      <a:pPr algn="ctr"/>
                      <a:r>
                        <a:rPr kumimoji="1" lang="ja-JP" altLang="en-US" sz="1200">
                          <a:solidFill>
                            <a:schemeClr val="tx1"/>
                          </a:solidFill>
                          <a:latin typeface="BIZ UDゴシック" panose="020B0400000000000000" pitchFamily="49" charset="-128"/>
                          <a:ea typeface="BIZ UDゴシック" panose="020B0400000000000000" pitchFamily="49" charset="-128"/>
                        </a:rPr>
                        <a:t>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highlight>
                            <a:srgbClr val="FFFF00"/>
                          </a:highlight>
                          <a:latin typeface="BIZ UDゴシック" panose="020B0400000000000000" pitchFamily="49" charset="-128"/>
                          <a:ea typeface="BIZ UDゴシック" panose="020B0400000000000000" pitchFamily="49"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dirty="0">
                          <a:solidFill>
                            <a:schemeClr val="tx1"/>
                          </a:solidFill>
                          <a:latin typeface="BIZ UDゴシック" panose="020B0400000000000000" pitchFamily="49" charset="-128"/>
                          <a:ea typeface="BIZ UDゴシック" panose="020B0400000000000000" pitchFamily="49" charset="-128"/>
                        </a:rPr>
                        <a:t>過去の</a:t>
                      </a:r>
                      <a:r>
                        <a:rPr kumimoji="1" lang="en-US" altLang="ja-JP" sz="1200" dirty="0">
                          <a:solidFill>
                            <a:schemeClr val="tx1"/>
                          </a:solidFill>
                          <a:latin typeface="BIZ UDゴシック" panose="020B0400000000000000" pitchFamily="49" charset="-128"/>
                          <a:ea typeface="BIZ UDゴシック" panose="020B0400000000000000" pitchFamily="49" charset="-128"/>
                        </a:rPr>
                        <a:t>TCI</a:t>
                      </a:r>
                      <a:r>
                        <a:rPr kumimoji="1" lang="ja-JP" altLang="en-US" sz="1200" dirty="0">
                          <a:solidFill>
                            <a:schemeClr val="tx1"/>
                          </a:solidFill>
                          <a:latin typeface="BIZ UDゴシック" panose="020B0400000000000000" pitchFamily="49" charset="-128"/>
                          <a:ea typeface="BIZ UDゴシック" panose="020B0400000000000000" pitchFamily="49" charset="-128"/>
                        </a:rPr>
                        <a:t>ベンチャーアワードで大賞を受賞していない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717925254"/>
                  </a:ext>
                </a:extLst>
              </a:tr>
            </a:tbl>
          </a:graphicData>
        </a:graphic>
      </p:graphicFrame>
      <p:sp>
        <p:nvSpPr>
          <p:cNvPr id="8" name="吹き出し: 四角形 7">
            <a:extLst>
              <a:ext uri="{FF2B5EF4-FFF2-40B4-BE49-F238E27FC236}">
                <a16:creationId xmlns:a16="http://schemas.microsoft.com/office/drawing/2014/main" id="{20D7FADE-BDF1-6195-416F-FD291835D00D}"/>
              </a:ext>
            </a:extLst>
          </p:cNvPr>
          <p:cNvSpPr/>
          <p:nvPr/>
        </p:nvSpPr>
        <p:spPr>
          <a:xfrm>
            <a:off x="2462638" y="1381849"/>
            <a:ext cx="3076014" cy="813816"/>
          </a:xfrm>
          <a:prstGeom prst="wedgeRectCallout">
            <a:avLst>
              <a:gd name="adj1" fmla="val -68113"/>
              <a:gd name="adj2" fmla="val 105304"/>
            </a:avLst>
          </a:prstGeom>
          <a:solidFill>
            <a:schemeClr val="bg2"/>
          </a:solidFill>
          <a:ln w="9525" cap="flat" cmpd="sng" algn="ctr">
            <a:solidFill>
              <a:schemeClr val="accent6"/>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kumimoji="1" lang="ja-JP" altLang="en-US" sz="1400" dirty="0">
                <a:solidFill>
                  <a:schemeClr val="bg1">
                    <a:lumMod val="90000"/>
                    <a:lumOff val="10000"/>
                  </a:schemeClr>
                </a:solidFill>
                <a:latin typeface="BIZ UDゴシック" panose="020B0400000000000000" pitchFamily="49" charset="-128"/>
                <a:ea typeface="BIZ UDゴシック" panose="020B0400000000000000" pitchFamily="49" charset="-128"/>
              </a:rPr>
              <a:t>該当部分に〇をつけてください</a:t>
            </a:r>
          </a:p>
        </p:txBody>
      </p:sp>
    </p:spTree>
    <p:extLst>
      <p:ext uri="{BB962C8B-B14F-4D97-AF65-F5344CB8AC3E}">
        <p14:creationId xmlns:p14="http://schemas.microsoft.com/office/powerpoint/2010/main" val="179176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548C-5E17-0F15-21F1-9CCA81CD7B2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6893084-2DA7-1EB2-B3F4-8B2C53E70971}"/>
              </a:ext>
            </a:extLst>
          </p:cNvPr>
          <p:cNvSpPr>
            <a:spLocks noGrp="1"/>
          </p:cNvSpPr>
          <p:nvPr>
            <p:ph type="title"/>
          </p:nvPr>
        </p:nvSpPr>
        <p:spPr/>
        <p:txBody>
          <a:bodyPr/>
          <a:lstStyle/>
          <a:p>
            <a:r>
              <a:rPr kumimoji="1" lang="ja-JP" altLang="en-US" dirty="0"/>
              <a:t>第６回</a:t>
            </a:r>
            <a:r>
              <a:rPr kumimoji="1" lang="en-US" altLang="ja-JP" dirty="0"/>
              <a:t>TCI</a:t>
            </a:r>
            <a:r>
              <a:rPr kumimoji="1" lang="ja-JP" altLang="en-US" dirty="0"/>
              <a:t>ベンチャーアワード「スタートアップ部門」応募申込書</a:t>
            </a:r>
            <a:r>
              <a:rPr kumimoji="1" lang="en-US" altLang="ja-JP" dirty="0"/>
              <a:t>(</a:t>
            </a:r>
            <a:r>
              <a:rPr kumimoji="1" lang="ja-JP" altLang="en-US" dirty="0"/>
              <a:t>３</a:t>
            </a:r>
            <a:r>
              <a:rPr kumimoji="1" lang="en-US" altLang="ja-JP" dirty="0"/>
              <a:t>/</a:t>
            </a:r>
            <a:r>
              <a:rPr kumimoji="1" lang="ja-JP" altLang="en-US" dirty="0"/>
              <a:t>３</a:t>
            </a:r>
            <a:r>
              <a:rPr kumimoji="1" lang="en-US" altLang="ja-JP" dirty="0"/>
              <a:t>)</a:t>
            </a:r>
            <a:endParaRPr kumimoji="1" lang="ja-JP" altLang="en-US" dirty="0"/>
          </a:p>
        </p:txBody>
      </p:sp>
      <p:sp>
        <p:nvSpPr>
          <p:cNvPr id="3" name="スライド番号プレースホルダー 2">
            <a:extLst>
              <a:ext uri="{FF2B5EF4-FFF2-40B4-BE49-F238E27FC236}">
                <a16:creationId xmlns:a16="http://schemas.microsoft.com/office/drawing/2014/main" id="{6EAA55B8-0FB3-3547-7E16-00816936CEE7}"/>
              </a:ext>
            </a:extLst>
          </p:cNvPr>
          <p:cNvSpPr>
            <a:spLocks noGrp="1"/>
          </p:cNvSpPr>
          <p:nvPr>
            <p:ph type="sldNum" sz="quarter" idx="4"/>
          </p:nvPr>
        </p:nvSpPr>
        <p:spPr/>
        <p:txBody>
          <a:bodyPr/>
          <a:lstStyle/>
          <a:p>
            <a:fld id="{7F28D174-4E16-8842-BC8C-F457D556E161}" type="slidenum">
              <a:rPr lang="ja-JP" altLang="en-US" smtClean="0"/>
              <a:pPr/>
              <a:t>3</a:t>
            </a:fld>
            <a:endParaRPr lang="ja-JP" altLang="en-US"/>
          </a:p>
        </p:txBody>
      </p:sp>
      <p:graphicFrame>
        <p:nvGraphicFramePr>
          <p:cNvPr id="4" name="表 3">
            <a:extLst>
              <a:ext uri="{FF2B5EF4-FFF2-40B4-BE49-F238E27FC236}">
                <a16:creationId xmlns:a16="http://schemas.microsoft.com/office/drawing/2014/main" id="{657C54C5-2B43-567E-3422-FE48118D08DD}"/>
              </a:ext>
            </a:extLst>
          </p:cNvPr>
          <p:cNvGraphicFramePr>
            <a:graphicFrameLocks noGrp="1"/>
          </p:cNvGraphicFramePr>
          <p:nvPr>
            <p:extLst>
              <p:ext uri="{D42A27DB-BD31-4B8C-83A1-F6EECF244321}">
                <p14:modId xmlns:p14="http://schemas.microsoft.com/office/powerpoint/2010/main" val="1525746431"/>
              </p:ext>
            </p:extLst>
          </p:nvPr>
        </p:nvGraphicFramePr>
        <p:xfrm>
          <a:off x="360363" y="1292886"/>
          <a:ext cx="11471274" cy="4389120"/>
        </p:xfrm>
        <a:graphic>
          <a:graphicData uri="http://schemas.openxmlformats.org/drawingml/2006/table">
            <a:tbl>
              <a:tblPr firstRow="1" bandRow="1">
                <a:tableStyleId>{5C22544A-7EE6-4342-B048-85BDC9FD1C3A}</a:tableStyleId>
              </a:tblPr>
              <a:tblGrid>
                <a:gridCol w="11471274">
                  <a:extLst>
                    <a:ext uri="{9D8B030D-6E8A-4147-A177-3AD203B41FA5}">
                      <a16:colId xmlns:a16="http://schemas.microsoft.com/office/drawing/2014/main" val="3122051092"/>
                    </a:ext>
                  </a:extLst>
                </a:gridCol>
              </a:tblGrid>
              <a:tr h="268829">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今回応募した事業プランについて、過去に他の団体からの受賞歴があれば記入してください。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363833"/>
                  </a:ext>
                </a:extLst>
              </a:tr>
              <a:tr h="822960">
                <a:tc>
                  <a:txBody>
                    <a:bodyPr/>
                    <a:lstStyle/>
                    <a:p>
                      <a:endParaRPr kumimoji="1" lang="ja-JP" altLang="en-US" sz="1200" b="0" dirty="0">
                        <a:solidFill>
                          <a:schemeClr val="accent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021041"/>
                  </a:ext>
                </a:extLst>
              </a:tr>
              <a:tr h="25200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今回応募した事業プランをもとに、第三者（ファンド、競争的資金による公的研究助成等）からの出資や助成金採択があれば記載してください。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0329768"/>
                  </a:ext>
                </a:extLst>
              </a:tr>
              <a:tr h="822960">
                <a:tc>
                  <a:txBody>
                    <a:bodyPr/>
                    <a:lstStyle/>
                    <a:p>
                      <a:endParaRPr kumimoji="1" lang="ja-JP" altLang="en-US" sz="1200" b="0" dirty="0">
                        <a:solidFill>
                          <a:schemeClr val="accent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485660"/>
                  </a:ext>
                </a:extLst>
              </a:tr>
              <a:tr h="25200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今回応募した事業プランに関する特許等を取得していれば識別番号を記載して</a:t>
                      </a:r>
                      <a:r>
                        <a:rPr lang="ja-JP" altLang="en-US" sz="1200" b="0" dirty="0">
                          <a:solidFill>
                            <a:schemeClr val="tx1"/>
                          </a:solidFill>
                          <a:latin typeface="BIZ UDゴシック" panose="020B0400000000000000" pitchFamily="49" charset="-128"/>
                          <a:ea typeface="BIZ UDゴシック" panose="020B0400000000000000" pitchFamily="49" charset="-128"/>
                        </a:rPr>
                        <a:t>くだ</a:t>
                      </a:r>
                      <a:r>
                        <a:rPr kumimoji="1" lang="ja-JP" altLang="en-US" sz="1200" b="0" dirty="0">
                          <a:solidFill>
                            <a:schemeClr val="tx1"/>
                          </a:solidFill>
                          <a:latin typeface="BIZ UDゴシック" panose="020B0400000000000000" pitchFamily="49" charset="-128"/>
                          <a:ea typeface="BIZ UDゴシック" panose="020B0400000000000000" pitchFamily="49" charset="-128"/>
                        </a:rPr>
                        <a:t>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6374514"/>
                  </a:ext>
                </a:extLst>
              </a:tr>
              <a:tr h="822960">
                <a:tc>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565736"/>
                  </a:ext>
                </a:extLst>
              </a:tr>
              <a:tr h="25200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その他、何かあれば自由に記載して</a:t>
                      </a:r>
                      <a:r>
                        <a:rPr lang="ja-JP" altLang="en-US" sz="1200" b="0" dirty="0">
                          <a:solidFill>
                            <a:schemeClr val="tx1"/>
                          </a:solidFill>
                          <a:latin typeface="BIZ UDゴシック" panose="020B0400000000000000" pitchFamily="49" charset="-128"/>
                          <a:ea typeface="BIZ UDゴシック" panose="020B0400000000000000" pitchFamily="49" charset="-128"/>
                        </a:rPr>
                        <a:t>くだ</a:t>
                      </a:r>
                      <a:r>
                        <a:rPr kumimoji="1" lang="ja-JP" altLang="en-US" sz="1200" b="0" dirty="0">
                          <a:solidFill>
                            <a:schemeClr val="tx1"/>
                          </a:solidFill>
                          <a:latin typeface="BIZ UDゴシック" panose="020B0400000000000000" pitchFamily="49" charset="-128"/>
                          <a:ea typeface="BIZ UDゴシック" panose="020B0400000000000000" pitchFamily="49" charset="-128"/>
                        </a:rPr>
                        <a:t>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3933801"/>
                  </a:ext>
                </a:extLst>
              </a:tr>
              <a:tr h="822960">
                <a:tc>
                  <a:txBody>
                    <a:bodyPr/>
                    <a:lstStyle/>
                    <a:p>
                      <a:endParaRPr kumimoji="1" lang="en-US" altLang="ja-JP" sz="1200" b="0" dirty="0">
                        <a:solidFill>
                          <a:schemeClr val="accent1"/>
                        </a:solidFill>
                        <a:latin typeface="BIZ UDゴシック" panose="020B0400000000000000" pitchFamily="49" charset="-128"/>
                        <a:ea typeface="BIZ UDゴシック" panose="020B0400000000000000" pitchFamily="49" charset="-128"/>
                      </a:endParaRPr>
                    </a:p>
                    <a:p>
                      <a:endParaRPr kumimoji="1" lang="en-US" altLang="ja-JP" sz="1200" b="0" dirty="0">
                        <a:solidFill>
                          <a:schemeClr val="accent1"/>
                        </a:solidFill>
                        <a:latin typeface="BIZ UDゴシック" panose="020B0400000000000000" pitchFamily="49" charset="-128"/>
                        <a:ea typeface="BIZ UDゴシック" panose="020B0400000000000000" pitchFamily="49" charset="-128"/>
                      </a:endParaRPr>
                    </a:p>
                    <a:p>
                      <a:endParaRPr kumimoji="1" lang="en-US" altLang="ja-JP" sz="1200" b="0" dirty="0">
                        <a:solidFill>
                          <a:schemeClr val="accent1"/>
                        </a:solidFill>
                        <a:latin typeface="BIZ UDゴシック" panose="020B0400000000000000" pitchFamily="49" charset="-128"/>
                        <a:ea typeface="BIZ UDゴシック" panose="020B0400000000000000" pitchFamily="49" charset="-128"/>
                      </a:endParaRPr>
                    </a:p>
                    <a:p>
                      <a:endParaRPr kumimoji="1" lang="ja-JP" altLang="en-US" sz="1200" b="0" dirty="0">
                        <a:solidFill>
                          <a:schemeClr val="accent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960593"/>
                  </a:ext>
                </a:extLst>
              </a:tr>
            </a:tbl>
          </a:graphicData>
        </a:graphic>
      </p:graphicFrame>
    </p:spTree>
    <p:extLst>
      <p:ext uri="{BB962C8B-B14F-4D97-AF65-F5344CB8AC3E}">
        <p14:creationId xmlns:p14="http://schemas.microsoft.com/office/powerpoint/2010/main" val="111963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D5DF5F-449C-821B-3F57-1CB47FFD9C03}"/>
              </a:ext>
            </a:extLst>
          </p:cNvPr>
          <p:cNvSpPr>
            <a:spLocks noGrp="1"/>
          </p:cNvSpPr>
          <p:nvPr>
            <p:ph type="sldNum" sz="quarter" idx="4"/>
          </p:nvPr>
        </p:nvSpPr>
        <p:spPr/>
        <p:txBody>
          <a:bodyPr/>
          <a:lstStyle/>
          <a:p>
            <a:fld id="{652AE7A0-B274-4AD2-A86F-1F9EDE300C1C}" type="slidenum">
              <a:rPr lang="ja-JP" altLang="en-US" smtClean="0"/>
              <a:pPr/>
              <a:t>4</a:t>
            </a:fld>
            <a:endParaRPr lang="ja-JP" altLang="en-US"/>
          </a:p>
        </p:txBody>
      </p:sp>
      <p:sp>
        <p:nvSpPr>
          <p:cNvPr id="3" name="テキスト プレースホルダー 2">
            <a:extLst>
              <a:ext uri="{FF2B5EF4-FFF2-40B4-BE49-F238E27FC236}">
                <a16:creationId xmlns:a16="http://schemas.microsoft.com/office/drawing/2014/main" id="{84FDE3D2-684F-F9FE-402E-CADECC7D94CE}"/>
              </a:ext>
            </a:extLst>
          </p:cNvPr>
          <p:cNvSpPr>
            <a:spLocks noGrp="1"/>
          </p:cNvSpPr>
          <p:nvPr>
            <p:ph type="body" sz="quarter" idx="15"/>
          </p:nvPr>
        </p:nvSpPr>
        <p:spPr/>
        <p:txBody>
          <a:bodyPr/>
          <a:lstStyle/>
          <a:p>
            <a:endParaRPr kumimoji="1" lang="ja-JP" altLang="en-US"/>
          </a:p>
        </p:txBody>
      </p:sp>
      <p:sp>
        <p:nvSpPr>
          <p:cNvPr id="4" name="テキスト プレースホルダー 3">
            <a:extLst>
              <a:ext uri="{FF2B5EF4-FFF2-40B4-BE49-F238E27FC236}">
                <a16:creationId xmlns:a16="http://schemas.microsoft.com/office/drawing/2014/main" id="{715BB372-4C17-235E-1638-C122D9D82504}"/>
              </a:ext>
            </a:extLst>
          </p:cNvPr>
          <p:cNvSpPr>
            <a:spLocks noGrp="1"/>
          </p:cNvSpPr>
          <p:nvPr>
            <p:ph type="body" sz="quarter" idx="16"/>
          </p:nvPr>
        </p:nvSpPr>
        <p:spPr/>
        <p:txBody>
          <a:bodyPr/>
          <a:lstStyle/>
          <a:p>
            <a:endParaRPr kumimoji="1" lang="ja-JP" altLang="en-US"/>
          </a:p>
        </p:txBody>
      </p:sp>
      <p:sp>
        <p:nvSpPr>
          <p:cNvPr id="5" name="テキスト プレースホルダー 4">
            <a:extLst>
              <a:ext uri="{FF2B5EF4-FFF2-40B4-BE49-F238E27FC236}">
                <a16:creationId xmlns:a16="http://schemas.microsoft.com/office/drawing/2014/main" id="{7B1B6964-28CD-3ED3-818D-B5D90B61A8D6}"/>
              </a:ext>
            </a:extLst>
          </p:cNvPr>
          <p:cNvSpPr>
            <a:spLocks noGrp="1"/>
          </p:cNvSpPr>
          <p:nvPr>
            <p:ph type="body" sz="quarter" idx="17"/>
          </p:nvPr>
        </p:nvSpPr>
        <p:spPr/>
        <p:txBody>
          <a:bodyPr/>
          <a:lstStyle/>
          <a:p>
            <a:endParaRPr kumimoji="1" lang="ja-JP" altLang="en-US"/>
          </a:p>
        </p:txBody>
      </p:sp>
      <p:sp>
        <p:nvSpPr>
          <p:cNvPr id="6" name="テキスト プレースホルダー 5">
            <a:extLst>
              <a:ext uri="{FF2B5EF4-FFF2-40B4-BE49-F238E27FC236}">
                <a16:creationId xmlns:a16="http://schemas.microsoft.com/office/drawing/2014/main" id="{7F7CD01F-276C-5A94-CD68-3746603B304A}"/>
              </a:ext>
            </a:extLst>
          </p:cNvPr>
          <p:cNvSpPr>
            <a:spLocks noGrp="1"/>
          </p:cNvSpPr>
          <p:nvPr>
            <p:ph type="body" sz="quarter" idx="18"/>
          </p:nvPr>
        </p:nvSpPr>
        <p:spPr/>
        <p:txBody>
          <a:bodyPr/>
          <a:lstStyle/>
          <a:p>
            <a:endParaRPr kumimoji="1" lang="ja-JP" altLang="en-US"/>
          </a:p>
        </p:txBody>
      </p:sp>
      <p:sp>
        <p:nvSpPr>
          <p:cNvPr id="7" name="テキスト ボックス 6">
            <a:extLst>
              <a:ext uri="{FF2B5EF4-FFF2-40B4-BE49-F238E27FC236}">
                <a16:creationId xmlns:a16="http://schemas.microsoft.com/office/drawing/2014/main" id="{512DE428-0917-87EE-D1C7-0F49C6A7CF67}"/>
              </a:ext>
            </a:extLst>
          </p:cNvPr>
          <p:cNvSpPr txBox="1"/>
          <p:nvPr/>
        </p:nvSpPr>
        <p:spPr>
          <a:xfrm>
            <a:off x="2848270" y="4194322"/>
            <a:ext cx="6495459" cy="261610"/>
          </a:xfrm>
          <a:prstGeom prst="rect">
            <a:avLst/>
          </a:prstGeom>
          <a:noFill/>
        </p:spPr>
        <p:txBody>
          <a:bodyPr wrap="square" lIns="91440" tIns="45720" rIns="91440" bIns="45720" rtlCol="0" anchor="ctr">
            <a:spAutoFit/>
          </a:bodyPr>
          <a:lstStyle/>
          <a:p>
            <a:pPr algn="ctr"/>
            <a:r>
              <a:rPr lang="en-US" altLang="ja-JP" sz="1100" dirty="0">
                <a:solidFill>
                  <a:schemeClr val="accent1"/>
                </a:solidFill>
              </a:rPr>
              <a:t>※</a:t>
            </a:r>
            <a:r>
              <a:rPr lang="ja-JP" altLang="en-US" sz="1100" dirty="0">
                <a:solidFill>
                  <a:schemeClr val="accent1"/>
                </a:solidFill>
              </a:rPr>
              <a:t>本スライドには、技術や製品のイメージなどの画像を挿入いただいて結構です。</a:t>
            </a:r>
          </a:p>
        </p:txBody>
      </p:sp>
    </p:spTree>
    <p:extLst>
      <p:ext uri="{BB962C8B-B14F-4D97-AF65-F5344CB8AC3E}">
        <p14:creationId xmlns:p14="http://schemas.microsoft.com/office/powerpoint/2010/main" val="263560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3E24AF-0C62-6733-97A9-3DA49F38529E}"/>
              </a:ext>
            </a:extLst>
          </p:cNvPr>
          <p:cNvSpPr>
            <a:spLocks noGrp="1"/>
          </p:cNvSpPr>
          <p:nvPr>
            <p:ph type="title"/>
          </p:nvPr>
        </p:nvSpPr>
        <p:spPr/>
        <p:txBody>
          <a:bodyPr/>
          <a:lstStyle/>
          <a:p>
            <a:r>
              <a:rPr lang="ja-JP" altLang="en-US" dirty="0"/>
              <a:t>会社紹介</a:t>
            </a:r>
            <a:endParaRPr kumimoji="1" lang="ja-JP" altLang="en-US" dirty="0"/>
          </a:p>
        </p:txBody>
      </p:sp>
      <p:sp>
        <p:nvSpPr>
          <p:cNvPr id="3" name="スライド番号プレースホルダー 2">
            <a:extLst>
              <a:ext uri="{FF2B5EF4-FFF2-40B4-BE49-F238E27FC236}">
                <a16:creationId xmlns:a16="http://schemas.microsoft.com/office/drawing/2014/main" id="{0BF1CE6A-579D-4A88-07A0-0DF6745EFC1C}"/>
              </a:ext>
            </a:extLst>
          </p:cNvPr>
          <p:cNvSpPr>
            <a:spLocks noGrp="1"/>
          </p:cNvSpPr>
          <p:nvPr>
            <p:ph type="sldNum" sz="quarter" idx="4"/>
          </p:nvPr>
        </p:nvSpPr>
        <p:spPr/>
        <p:txBody>
          <a:bodyPr/>
          <a:lstStyle/>
          <a:p>
            <a:fld id="{7F28D174-4E16-8842-BC8C-F457D556E161}" type="slidenum">
              <a:rPr lang="ja-JP" altLang="en-US" smtClean="0"/>
              <a:pPr/>
              <a:t>5</a:t>
            </a:fld>
            <a:endParaRPr lang="ja-JP" altLang="en-US"/>
          </a:p>
        </p:txBody>
      </p:sp>
      <p:sp>
        <p:nvSpPr>
          <p:cNvPr id="4" name="コンテンツ プレースホルダー 3">
            <a:extLst>
              <a:ext uri="{FF2B5EF4-FFF2-40B4-BE49-F238E27FC236}">
                <a16:creationId xmlns:a16="http://schemas.microsoft.com/office/drawing/2014/main" id="{999120B5-88EA-499B-1856-4F8D873F1945}"/>
              </a:ext>
            </a:extLst>
          </p:cNvPr>
          <p:cNvSpPr>
            <a:spLocks noGrp="1"/>
          </p:cNvSpPr>
          <p:nvPr>
            <p:ph idx="1"/>
          </p:nvPr>
        </p:nvSpPr>
        <p:spPr/>
        <p:txBody>
          <a:bodyPr/>
          <a:lstStyle/>
          <a:p>
            <a:endParaRPr kumimoji="1" lang="ja-JP" altLang="en-US" dirty="0"/>
          </a:p>
        </p:txBody>
      </p:sp>
      <p:sp>
        <p:nvSpPr>
          <p:cNvPr id="7" name="テキスト ボックス 6">
            <a:extLst>
              <a:ext uri="{FF2B5EF4-FFF2-40B4-BE49-F238E27FC236}">
                <a16:creationId xmlns:a16="http://schemas.microsoft.com/office/drawing/2014/main" id="{E28B4C16-8A91-3FAC-A308-526749E8254A}"/>
              </a:ext>
            </a:extLst>
          </p:cNvPr>
          <p:cNvSpPr txBox="1"/>
          <p:nvPr/>
        </p:nvSpPr>
        <p:spPr>
          <a:xfrm>
            <a:off x="334961" y="2900645"/>
            <a:ext cx="11522076" cy="830997"/>
          </a:xfrm>
          <a:prstGeom prst="rect">
            <a:avLst/>
          </a:prstGeom>
          <a:noFill/>
          <a:ln>
            <a:solidFill>
              <a:srgbClr val="035B82"/>
            </a:solidFill>
            <a:prstDash val="dash"/>
          </a:ln>
        </p:spPr>
        <p:txBody>
          <a:bodyPr wrap="square" lIns="91440" tIns="45720" rIns="91440" bIns="45720" rtlCol="0" anchor="t">
            <a:spAutoFit/>
          </a:bodyPr>
          <a:lstStyle/>
          <a:p>
            <a:r>
              <a:rPr lang="ja-JP" altLang="en-US" sz="1200" dirty="0">
                <a:solidFill>
                  <a:schemeClr val="accent1"/>
                </a:solidFill>
                <a:latin typeface="BIZ UDゴシック" panose="020B0400000000000000" pitchFamily="49" charset="-128"/>
                <a:ea typeface="BIZ UDゴシック" panose="020B0400000000000000" pitchFamily="49" charset="-128"/>
              </a:rPr>
              <a:t>貴社の概要や沿革について、ポンチ絵等を用いて、スライド１枚で簡単に説明してください。</a:t>
            </a:r>
          </a:p>
          <a:p>
            <a:endParaRPr lang="ja-JP" altLang="en-US"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加えて、今回応募する事業を行う経緯なども織り交ぜながら、なぜこの事業に取り組むことになったかが伝わるようにお願いいたします。</a:t>
            </a:r>
          </a:p>
          <a:p>
            <a:endParaRPr lang="ja-JP" altLang="en-US" sz="1200" dirty="0">
              <a:solidFill>
                <a:schemeClr val="accent1"/>
              </a:solidFill>
              <a:latin typeface="BIZ UDゴシック" panose="020B0400000000000000" pitchFamily="49" charset="-128"/>
              <a:ea typeface="BIZ UDゴシック" panose="020B0400000000000000" pitchFamily="49" charset="-128"/>
            </a:endParaRPr>
          </a:p>
        </p:txBody>
      </p:sp>
      <p:sp>
        <p:nvSpPr>
          <p:cNvPr id="8" name="吹き出し: 四角形 7">
            <a:extLst>
              <a:ext uri="{FF2B5EF4-FFF2-40B4-BE49-F238E27FC236}">
                <a16:creationId xmlns:a16="http://schemas.microsoft.com/office/drawing/2014/main" id="{36ACBEBB-D0D0-EFDB-5229-85BE0AE23BD6}"/>
              </a:ext>
            </a:extLst>
          </p:cNvPr>
          <p:cNvSpPr/>
          <p:nvPr/>
        </p:nvSpPr>
        <p:spPr>
          <a:xfrm>
            <a:off x="5423335" y="1463685"/>
            <a:ext cx="6255656" cy="736033"/>
          </a:xfrm>
          <a:prstGeom prst="wedgeRectCallout">
            <a:avLst>
              <a:gd name="adj1" fmla="val -37023"/>
              <a:gd name="adj2" fmla="val -82828"/>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会社の概要を一言で記載してください。</a:t>
            </a:r>
            <a:endPar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endParaRPr>
          </a:p>
          <a:p>
            <a:endParaRPr lang="ja-JP" altLang="en-US" sz="1200" dirty="0">
              <a:solidFill>
                <a:srgbClr val="2C7596"/>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3082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F014B-118B-A251-3620-E1FFAD15F1D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AF9109-ACC5-39E2-0EBC-E4B9042F34A3}"/>
              </a:ext>
            </a:extLst>
          </p:cNvPr>
          <p:cNvSpPr>
            <a:spLocks noGrp="1"/>
          </p:cNvSpPr>
          <p:nvPr>
            <p:ph type="title"/>
          </p:nvPr>
        </p:nvSpPr>
        <p:spPr/>
        <p:txBody>
          <a:bodyPr/>
          <a:lstStyle/>
          <a:p>
            <a:r>
              <a:rPr kumimoji="1" lang="ja-JP" altLang="en-US" dirty="0"/>
              <a:t>エグゼクティブサマリ</a:t>
            </a:r>
          </a:p>
        </p:txBody>
      </p:sp>
      <p:sp>
        <p:nvSpPr>
          <p:cNvPr id="3" name="スライド番号プレースホルダー 2">
            <a:extLst>
              <a:ext uri="{FF2B5EF4-FFF2-40B4-BE49-F238E27FC236}">
                <a16:creationId xmlns:a16="http://schemas.microsoft.com/office/drawing/2014/main" id="{C3554149-F6A3-89A9-39BD-1FF224F9146B}"/>
              </a:ext>
            </a:extLst>
          </p:cNvPr>
          <p:cNvSpPr>
            <a:spLocks noGrp="1"/>
          </p:cNvSpPr>
          <p:nvPr>
            <p:ph type="sldNum" sz="quarter" idx="4"/>
          </p:nvPr>
        </p:nvSpPr>
        <p:spPr/>
        <p:txBody>
          <a:bodyPr/>
          <a:lstStyle/>
          <a:p>
            <a:fld id="{7F28D174-4E16-8842-BC8C-F457D556E161}" type="slidenum">
              <a:rPr lang="ja-JP" altLang="en-US" smtClean="0"/>
              <a:pPr/>
              <a:t>6</a:t>
            </a:fld>
            <a:endParaRPr lang="ja-JP" altLang="en-US"/>
          </a:p>
        </p:txBody>
      </p:sp>
      <p:sp>
        <p:nvSpPr>
          <p:cNvPr id="4" name="コンテンツ プレースホルダー 3">
            <a:extLst>
              <a:ext uri="{FF2B5EF4-FFF2-40B4-BE49-F238E27FC236}">
                <a16:creationId xmlns:a16="http://schemas.microsoft.com/office/drawing/2014/main" id="{051936FE-9304-2B02-9276-9FCFB4578829}"/>
              </a:ext>
            </a:extLst>
          </p:cNvPr>
          <p:cNvSpPr>
            <a:spLocks noGrp="1"/>
          </p:cNvSpPr>
          <p:nvPr>
            <p:ph idx="1"/>
          </p:nvPr>
        </p:nvSpPr>
        <p:spPr/>
        <p:txBody>
          <a:bodyPr/>
          <a:lstStyle/>
          <a:p>
            <a:endParaRPr kumimoji="1" lang="ja-JP" altLang="en-US" dirty="0"/>
          </a:p>
        </p:txBody>
      </p:sp>
      <p:sp>
        <p:nvSpPr>
          <p:cNvPr id="7" name="テキスト ボックス 6">
            <a:extLst>
              <a:ext uri="{FF2B5EF4-FFF2-40B4-BE49-F238E27FC236}">
                <a16:creationId xmlns:a16="http://schemas.microsoft.com/office/drawing/2014/main" id="{0FE1253E-612A-476A-49F9-F30204A78898}"/>
              </a:ext>
            </a:extLst>
          </p:cNvPr>
          <p:cNvSpPr txBox="1"/>
          <p:nvPr/>
        </p:nvSpPr>
        <p:spPr>
          <a:xfrm>
            <a:off x="334961" y="2921169"/>
            <a:ext cx="11522076" cy="1015663"/>
          </a:xfrm>
          <a:prstGeom prst="rect">
            <a:avLst/>
          </a:prstGeom>
          <a:noFill/>
          <a:ln>
            <a:solidFill>
              <a:srgbClr val="035B82"/>
            </a:solidFill>
            <a:prstDash val="dash"/>
          </a:ln>
        </p:spPr>
        <p:txBody>
          <a:bodyPr wrap="square" lIns="91440" tIns="45720" rIns="91440" bIns="45720" rtlCol="0" anchor="t">
            <a:spAutoFit/>
          </a:bodyPr>
          <a:lstStyle/>
          <a:p>
            <a:r>
              <a:rPr lang="ja-JP" altLang="en-US" sz="1200" dirty="0">
                <a:solidFill>
                  <a:schemeClr val="accent1"/>
                </a:solidFill>
                <a:latin typeface="BIZ UDゴシック" panose="020B0400000000000000" pitchFamily="49" charset="-128"/>
                <a:ea typeface="BIZ UDゴシック" panose="020B0400000000000000" pitchFamily="49" charset="-128"/>
              </a:rPr>
              <a:t>全体の概要を</a:t>
            </a:r>
            <a:r>
              <a:rPr lang="en-US" altLang="ja-JP" sz="1200" dirty="0">
                <a:solidFill>
                  <a:schemeClr val="accent1"/>
                </a:solidFill>
                <a:latin typeface="BIZ UDゴシック" panose="020B0400000000000000" pitchFamily="49" charset="-128"/>
                <a:ea typeface="BIZ UDゴシック" panose="020B0400000000000000" pitchFamily="49" charset="-128"/>
              </a:rPr>
              <a:t>1</a:t>
            </a:r>
            <a:r>
              <a:rPr lang="ja-JP" altLang="en-US" sz="1200" dirty="0">
                <a:solidFill>
                  <a:schemeClr val="accent1"/>
                </a:solidFill>
                <a:latin typeface="BIZ UDゴシック" panose="020B0400000000000000" pitchFamily="49" charset="-128"/>
                <a:ea typeface="BIZ UDゴシック" panose="020B0400000000000000" pitchFamily="49" charset="-128"/>
              </a:rPr>
              <a:t>枚でまとめてください。</a:t>
            </a:r>
          </a:p>
          <a:p>
            <a:r>
              <a:rPr lang="ja-JP" altLang="en-US" sz="1200" dirty="0">
                <a:solidFill>
                  <a:schemeClr val="accent1"/>
                </a:solidFill>
                <a:latin typeface="BIZ UDゴシック" panose="020B0400000000000000" pitchFamily="49" charset="-128"/>
                <a:ea typeface="BIZ UDゴシック" panose="020B0400000000000000" pitchFamily="49" charset="-128"/>
              </a:rPr>
              <a:t>①ターゲットとする顧客とその課題</a:t>
            </a:r>
          </a:p>
          <a:p>
            <a:r>
              <a:rPr lang="ja-JP" altLang="en-US" sz="1200" dirty="0">
                <a:solidFill>
                  <a:schemeClr val="accent1"/>
                </a:solidFill>
                <a:latin typeface="BIZ UDゴシック" panose="020B0400000000000000" pitchFamily="49" charset="-128"/>
                <a:ea typeface="BIZ UDゴシック" panose="020B0400000000000000" pitchFamily="49" charset="-128"/>
              </a:rPr>
              <a:t>②事業の競合優位性・差別化要素</a:t>
            </a:r>
          </a:p>
          <a:p>
            <a:r>
              <a:rPr lang="ja-JP" altLang="en-US" sz="1200" dirty="0">
                <a:solidFill>
                  <a:schemeClr val="accent1"/>
                </a:solidFill>
                <a:latin typeface="BIZ UDゴシック" panose="020B0400000000000000" pitchFamily="49" charset="-128"/>
                <a:ea typeface="BIZ UDゴシック" panose="020B0400000000000000" pitchFamily="49" charset="-128"/>
              </a:rPr>
              <a:t>③市場規模・成長性と社会的インパクト</a:t>
            </a:r>
          </a:p>
          <a:p>
            <a:r>
              <a:rPr lang="ja-JP" altLang="en-US" sz="1200" dirty="0">
                <a:solidFill>
                  <a:schemeClr val="accent1"/>
                </a:solidFill>
                <a:latin typeface="BIZ UDゴシック" panose="020B0400000000000000" pitchFamily="49" charset="-128"/>
                <a:ea typeface="BIZ UDゴシック" panose="020B0400000000000000" pitchFamily="49" charset="-128"/>
              </a:rPr>
              <a:t>④事業ロードマップ</a:t>
            </a:r>
          </a:p>
        </p:txBody>
      </p:sp>
      <p:sp>
        <p:nvSpPr>
          <p:cNvPr id="8" name="吹き出し: 四角形 7">
            <a:extLst>
              <a:ext uri="{FF2B5EF4-FFF2-40B4-BE49-F238E27FC236}">
                <a16:creationId xmlns:a16="http://schemas.microsoft.com/office/drawing/2014/main" id="{BFFFE071-EEAD-2DC5-41A7-CA753F48E9E4}"/>
              </a:ext>
            </a:extLst>
          </p:cNvPr>
          <p:cNvSpPr/>
          <p:nvPr/>
        </p:nvSpPr>
        <p:spPr>
          <a:xfrm>
            <a:off x="5423335" y="1463685"/>
            <a:ext cx="6255656" cy="736033"/>
          </a:xfrm>
          <a:prstGeom prst="wedgeRectCallout">
            <a:avLst>
              <a:gd name="adj1" fmla="val -37023"/>
              <a:gd name="adj2" fmla="val -82828"/>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全体の概要をまとめてください　</a:t>
            </a: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例：●●というコア技術を用いて、■■■という市場課題を解決する</a:t>
            </a:r>
          </a:p>
        </p:txBody>
      </p:sp>
    </p:spTree>
    <p:extLst>
      <p:ext uri="{BB962C8B-B14F-4D97-AF65-F5344CB8AC3E}">
        <p14:creationId xmlns:p14="http://schemas.microsoft.com/office/powerpoint/2010/main" val="154080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9A9F1-908A-8B66-0707-FCFB669DDCB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77AA460-E7E6-5883-0D2C-B7D77C7114B3}"/>
              </a:ext>
            </a:extLst>
          </p:cNvPr>
          <p:cNvSpPr>
            <a:spLocks noGrp="1"/>
          </p:cNvSpPr>
          <p:nvPr>
            <p:ph type="title"/>
          </p:nvPr>
        </p:nvSpPr>
        <p:spPr/>
        <p:txBody>
          <a:bodyPr/>
          <a:lstStyle/>
          <a:p>
            <a:r>
              <a:rPr kumimoji="1" lang="ja-JP" altLang="en-US" dirty="0"/>
              <a:t>ターゲットとする顧客・市場とその課題</a:t>
            </a:r>
          </a:p>
        </p:txBody>
      </p:sp>
      <p:sp>
        <p:nvSpPr>
          <p:cNvPr id="3" name="スライド番号プレースホルダー 2">
            <a:extLst>
              <a:ext uri="{FF2B5EF4-FFF2-40B4-BE49-F238E27FC236}">
                <a16:creationId xmlns:a16="http://schemas.microsoft.com/office/drawing/2014/main" id="{45AB8FBE-0C7D-7099-513E-5FD18E961977}"/>
              </a:ext>
            </a:extLst>
          </p:cNvPr>
          <p:cNvSpPr>
            <a:spLocks noGrp="1"/>
          </p:cNvSpPr>
          <p:nvPr>
            <p:ph type="sldNum" sz="quarter" idx="4"/>
          </p:nvPr>
        </p:nvSpPr>
        <p:spPr/>
        <p:txBody>
          <a:bodyPr/>
          <a:lstStyle/>
          <a:p>
            <a:fld id="{7F28D174-4E16-8842-BC8C-F457D556E161}" type="slidenum">
              <a:rPr lang="ja-JP" altLang="en-US" smtClean="0"/>
              <a:pPr/>
              <a:t>7</a:t>
            </a:fld>
            <a:endParaRPr lang="ja-JP" altLang="en-US"/>
          </a:p>
        </p:txBody>
      </p:sp>
      <p:sp>
        <p:nvSpPr>
          <p:cNvPr id="4" name="コンテンツ プレースホルダー 3">
            <a:extLst>
              <a:ext uri="{FF2B5EF4-FFF2-40B4-BE49-F238E27FC236}">
                <a16:creationId xmlns:a16="http://schemas.microsoft.com/office/drawing/2014/main" id="{1225FA9B-95B8-9EFE-4F53-89642CEBA9A8}"/>
              </a:ext>
            </a:extLst>
          </p:cNvPr>
          <p:cNvSpPr>
            <a:spLocks noGrp="1"/>
          </p:cNvSpPr>
          <p:nvPr>
            <p:ph idx="1"/>
          </p:nvPr>
        </p:nvSpPr>
        <p:spPr/>
        <p:txBody>
          <a:bodyPr/>
          <a:lstStyle/>
          <a:p>
            <a:endParaRPr kumimoji="1" lang="ja-JP" altLang="en-US" dirty="0"/>
          </a:p>
        </p:txBody>
      </p:sp>
      <p:sp>
        <p:nvSpPr>
          <p:cNvPr id="8" name="吹き出し: 四角形 7">
            <a:extLst>
              <a:ext uri="{FF2B5EF4-FFF2-40B4-BE49-F238E27FC236}">
                <a16:creationId xmlns:a16="http://schemas.microsoft.com/office/drawing/2014/main" id="{F4E1AC04-C419-6992-B3D3-FAE6247C133E}"/>
              </a:ext>
            </a:extLst>
          </p:cNvPr>
          <p:cNvSpPr/>
          <p:nvPr/>
        </p:nvSpPr>
        <p:spPr>
          <a:xfrm>
            <a:off x="5423335" y="1463685"/>
            <a:ext cx="6255656" cy="736033"/>
          </a:xfrm>
          <a:prstGeom prst="wedgeRectCallout">
            <a:avLst>
              <a:gd name="adj1" fmla="val -37023"/>
              <a:gd name="adj2" fmla="val -82828"/>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accent1"/>
                </a:solidFill>
                <a:latin typeface="BIZ UDゴシック" panose="020B0400000000000000" pitchFamily="49" charset="-128"/>
                <a:ea typeface="BIZ UDゴシック" panose="020B0400000000000000" pitchFamily="49" charset="-128"/>
              </a:rPr>
              <a:t>ターゲットする顧客・市場と貴社が解決する顧客の課題を</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示してください。</a:t>
            </a: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例：〇〇分野における</a:t>
            </a:r>
            <a:r>
              <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rPr>
              <a:t>××</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という課題に対する■■というソリューションを提供する</a:t>
            </a:r>
          </a:p>
        </p:txBody>
      </p:sp>
      <p:sp>
        <p:nvSpPr>
          <p:cNvPr id="5" name="テキスト ボックス 4">
            <a:extLst>
              <a:ext uri="{FF2B5EF4-FFF2-40B4-BE49-F238E27FC236}">
                <a16:creationId xmlns:a16="http://schemas.microsoft.com/office/drawing/2014/main" id="{F3B344ED-01AE-425D-F103-97EFC5B2E81C}"/>
              </a:ext>
            </a:extLst>
          </p:cNvPr>
          <p:cNvSpPr txBox="1"/>
          <p:nvPr/>
        </p:nvSpPr>
        <p:spPr>
          <a:xfrm>
            <a:off x="334961" y="3429000"/>
            <a:ext cx="11522076" cy="1754326"/>
          </a:xfrm>
          <a:prstGeom prst="rect">
            <a:avLst/>
          </a:prstGeom>
          <a:noFill/>
          <a:ln w="9525">
            <a:solidFill>
              <a:schemeClr val="tx1"/>
            </a:solidFill>
            <a:prstDash val="sysDash"/>
          </a:ln>
        </p:spPr>
        <p:txBody>
          <a:bodyPr wrap="square" lIns="91440" tIns="45720" rIns="91440" bIns="45720" rtlCol="0" anchor="t">
            <a:spAutoFit/>
          </a:bodyPr>
          <a:lstStyle/>
          <a:p>
            <a:r>
              <a:rPr lang="ja-JP" altLang="en-US" sz="1200" dirty="0">
                <a:solidFill>
                  <a:schemeClr val="accent1"/>
                </a:solidFill>
                <a:latin typeface="BIZ UDゴシック" panose="020B0400000000000000" pitchFamily="49" charset="-128"/>
                <a:ea typeface="BIZ UDゴシック" panose="020B0400000000000000" pitchFamily="49" charset="-128"/>
              </a:rPr>
              <a:t>ターゲットする顧客・市場と貴社が解決する顧客の課題を具体的に示してください。その解像度の高さを審査対象とします。</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例：時期などを設定して具体的に示してください。</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　　顧客へのヒアリング結果があればご記入ください。</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ja-JP" altLang="en-US"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また、上記で示した顧客の課題に対して、事業としてどのような解決策を提供するのかを記述してください。</a:t>
            </a: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スライド１枚に収まらない場合は、本スライドを複製して追記してください（</a:t>
            </a:r>
            <a:r>
              <a:rPr lang="ja-JP" altLang="en-US" sz="1200" dirty="0">
                <a:solidFill>
                  <a:schemeClr val="accent1"/>
                </a:solidFill>
                <a:highlight>
                  <a:srgbClr val="FFFF00"/>
                </a:highlight>
                <a:latin typeface="BIZ UDゴシック" panose="020B0400000000000000" pitchFamily="49" charset="-128"/>
                <a:ea typeface="BIZ UDゴシック" panose="020B0400000000000000" pitchFamily="49" charset="-128"/>
              </a:rPr>
              <a:t>最大３枚</a:t>
            </a:r>
            <a:r>
              <a:rPr lang="ja-JP" altLang="en-US" sz="1200" dirty="0">
                <a:solidFill>
                  <a:schemeClr val="accent1"/>
                </a:solidFill>
                <a:latin typeface="BIZ UDゴシック" panose="020B0400000000000000" pitchFamily="49" charset="-128"/>
                <a:ea typeface="BIZ UDゴシック" panose="020B0400000000000000" pitchFamily="49" charset="-128"/>
              </a:rPr>
              <a:t>） 。</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2980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271CD-D11C-E917-1EE1-7DAB571C59A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370E724-632A-B434-1439-8AFC9B9F1174}"/>
              </a:ext>
            </a:extLst>
          </p:cNvPr>
          <p:cNvSpPr>
            <a:spLocks noGrp="1"/>
          </p:cNvSpPr>
          <p:nvPr>
            <p:ph type="title"/>
          </p:nvPr>
        </p:nvSpPr>
        <p:spPr/>
        <p:txBody>
          <a:bodyPr/>
          <a:lstStyle/>
          <a:p>
            <a:r>
              <a:rPr kumimoji="1" lang="ja-JP" altLang="en-US" dirty="0"/>
              <a:t>事業の競合優位性・差別化要素</a:t>
            </a:r>
          </a:p>
        </p:txBody>
      </p:sp>
      <p:sp>
        <p:nvSpPr>
          <p:cNvPr id="3" name="スライド番号プレースホルダー 2">
            <a:extLst>
              <a:ext uri="{FF2B5EF4-FFF2-40B4-BE49-F238E27FC236}">
                <a16:creationId xmlns:a16="http://schemas.microsoft.com/office/drawing/2014/main" id="{4E3D8090-F873-3388-232D-A0487E637F2B}"/>
              </a:ext>
            </a:extLst>
          </p:cNvPr>
          <p:cNvSpPr>
            <a:spLocks noGrp="1"/>
          </p:cNvSpPr>
          <p:nvPr>
            <p:ph type="sldNum" sz="quarter" idx="4"/>
          </p:nvPr>
        </p:nvSpPr>
        <p:spPr/>
        <p:txBody>
          <a:bodyPr/>
          <a:lstStyle/>
          <a:p>
            <a:fld id="{7F28D174-4E16-8842-BC8C-F457D556E161}" type="slidenum">
              <a:rPr lang="ja-JP" altLang="en-US" smtClean="0"/>
              <a:pPr/>
              <a:t>8</a:t>
            </a:fld>
            <a:endParaRPr lang="ja-JP" altLang="en-US"/>
          </a:p>
        </p:txBody>
      </p:sp>
      <p:sp>
        <p:nvSpPr>
          <p:cNvPr id="4" name="コンテンツ プレースホルダー 3">
            <a:extLst>
              <a:ext uri="{FF2B5EF4-FFF2-40B4-BE49-F238E27FC236}">
                <a16:creationId xmlns:a16="http://schemas.microsoft.com/office/drawing/2014/main" id="{76A6D887-B0C7-388D-5079-D90E120BA593}"/>
              </a:ext>
            </a:extLst>
          </p:cNvPr>
          <p:cNvSpPr>
            <a:spLocks noGrp="1"/>
          </p:cNvSpPr>
          <p:nvPr>
            <p:ph idx="1"/>
          </p:nvPr>
        </p:nvSpPr>
        <p:spPr/>
        <p:txBody>
          <a:bodyPr/>
          <a:lstStyle/>
          <a:p>
            <a:endParaRPr kumimoji="1" lang="ja-JP" altLang="en-US" dirty="0"/>
          </a:p>
        </p:txBody>
      </p:sp>
      <p:sp>
        <p:nvSpPr>
          <p:cNvPr id="8" name="吹き出し: 四角形 7">
            <a:extLst>
              <a:ext uri="{FF2B5EF4-FFF2-40B4-BE49-F238E27FC236}">
                <a16:creationId xmlns:a16="http://schemas.microsoft.com/office/drawing/2014/main" id="{3959AB57-3A02-854D-2829-F976D489D5AA}"/>
              </a:ext>
            </a:extLst>
          </p:cNvPr>
          <p:cNvSpPr/>
          <p:nvPr/>
        </p:nvSpPr>
        <p:spPr>
          <a:xfrm>
            <a:off x="5423335" y="1213772"/>
            <a:ext cx="6255656" cy="736033"/>
          </a:xfrm>
          <a:prstGeom prst="wedgeRectCallout">
            <a:avLst>
              <a:gd name="adj1" fmla="val -37023"/>
              <a:gd name="adj2" fmla="val -82828"/>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類似の事業・技術と比較した際の優位性、差別化要素と課題を一言で述べてください</a:t>
            </a: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例：既存技術と比較して、〇倍の速度で、△倍の濃度で□□を回収できる</a:t>
            </a:r>
          </a:p>
        </p:txBody>
      </p:sp>
      <p:sp>
        <p:nvSpPr>
          <p:cNvPr id="6" name="テキスト ボックス 5">
            <a:extLst>
              <a:ext uri="{FF2B5EF4-FFF2-40B4-BE49-F238E27FC236}">
                <a16:creationId xmlns:a16="http://schemas.microsoft.com/office/drawing/2014/main" id="{B6F013CD-7DE9-E5E8-36BC-AB1A0BB4D782}"/>
              </a:ext>
            </a:extLst>
          </p:cNvPr>
          <p:cNvSpPr txBox="1"/>
          <p:nvPr/>
        </p:nvSpPr>
        <p:spPr>
          <a:xfrm>
            <a:off x="334961" y="2032500"/>
            <a:ext cx="11522075" cy="2077492"/>
          </a:xfrm>
          <a:prstGeom prst="rect">
            <a:avLst/>
          </a:prstGeom>
          <a:noFill/>
          <a:ln>
            <a:solidFill>
              <a:schemeClr val="tx1"/>
            </a:solidFill>
            <a:prstDash val="sysDash"/>
          </a:ln>
        </p:spPr>
        <p:txBody>
          <a:bodyPr wrap="square" lIns="91440" tIns="45720" rIns="91440" bIns="45720" rtlCol="0" anchor="t">
            <a:spAutoFit/>
          </a:bodyPr>
          <a:lstStyle/>
          <a:p>
            <a:r>
              <a:rPr lang="ja-JP" altLang="en-US" sz="1200" dirty="0">
                <a:solidFill>
                  <a:schemeClr val="accent1"/>
                </a:solidFill>
                <a:latin typeface="BIZ UDゴシック" panose="020B0400000000000000" pitchFamily="49" charset="-128"/>
                <a:ea typeface="BIZ UDゴシック" panose="020B0400000000000000" pitchFamily="49" charset="-128"/>
              </a:rPr>
              <a:t>想定される市場において、</a:t>
            </a:r>
            <a:r>
              <a:rPr kumimoji="1" lang="ja-JP" altLang="en-US" sz="1200" dirty="0">
                <a:solidFill>
                  <a:schemeClr val="accent1"/>
                </a:solidFill>
                <a:latin typeface="BIZ UDゴシック" panose="020B0400000000000000" pitchFamily="49" charset="-128"/>
                <a:ea typeface="BIZ UDゴシック" panose="020B0400000000000000" pitchFamily="49" charset="-128"/>
              </a:rPr>
              <a:t>他の類似の</a:t>
            </a:r>
            <a:r>
              <a:rPr lang="ja-JP" altLang="en-US" sz="1200" dirty="0">
                <a:solidFill>
                  <a:schemeClr val="accent1"/>
                </a:solidFill>
                <a:latin typeface="BIZ UDゴシック" panose="020B0400000000000000" pitchFamily="49" charset="-128"/>
                <a:ea typeface="BIZ UDゴシック" panose="020B0400000000000000" pitchFamily="49" charset="-128"/>
              </a:rPr>
              <a:t>企業</a:t>
            </a:r>
            <a:r>
              <a:rPr kumimoji="1" lang="ja-JP" altLang="en-US" sz="1200" dirty="0">
                <a:solidFill>
                  <a:schemeClr val="accent1"/>
                </a:solidFill>
                <a:latin typeface="BIZ UDゴシック" panose="020B0400000000000000" pitchFamily="49" charset="-128"/>
                <a:ea typeface="BIZ UDゴシック" panose="020B0400000000000000" pitchFamily="49" charset="-128"/>
              </a:rPr>
              <a:t>・技術と比較しての優位性、自社の革新的技術による事業上の強みを審査対象とします。</a:t>
            </a:r>
            <a:endParaRPr lang="ja-JP" altLang="en-US" sz="1200" dirty="0">
              <a:solidFill>
                <a:schemeClr val="accent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r>
              <a:rPr kumimoji="1" lang="ja-JP" altLang="en-US" sz="1200" dirty="0">
                <a:solidFill>
                  <a:schemeClr val="accent1"/>
                </a:solidFill>
                <a:latin typeface="BIZ UDゴシック" panose="020B0400000000000000" pitchFamily="49" charset="-128"/>
                <a:ea typeface="BIZ UDゴシック" panose="020B0400000000000000" pitchFamily="49" charset="-128"/>
              </a:rPr>
              <a:t>同時に現状の課題に対してのアプローチも記入してください。</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r>
              <a:rPr kumimoji="1" lang="ja-JP" altLang="en-US" sz="1200" dirty="0">
                <a:solidFill>
                  <a:schemeClr val="accent1"/>
                </a:solidFill>
                <a:latin typeface="BIZ UDゴシック" panose="020B0400000000000000" pitchFamily="49" charset="-128"/>
                <a:ea typeface="BIZ UDゴシック" panose="020B0400000000000000" pitchFamily="49" charset="-128"/>
              </a:rPr>
              <a:t>複数枚のスライドにする場合は、概論ののち各論と、全体の流れが分かるように作成してください。</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例：既存の技術と比較して～</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　　競合技術と比較して～</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　　精度が高い、コストが低い、発展性がある、など</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100" dirty="0">
              <a:solidFill>
                <a:schemeClr val="accent1"/>
              </a:solidFill>
              <a:latin typeface="BIZ UDゴシック" panose="020B0400000000000000" pitchFamily="49" charset="-128"/>
              <a:ea typeface="BIZ UDゴシック" panose="020B0400000000000000" pitchFamily="49" charset="-128"/>
            </a:endParaRPr>
          </a:p>
          <a:p>
            <a:r>
              <a:rPr lang="ja-JP" altLang="en-US" sz="1100" dirty="0">
                <a:solidFill>
                  <a:schemeClr val="accent1"/>
                </a:solidFill>
                <a:latin typeface="BIZ UDゴシック" panose="020B0400000000000000" pitchFamily="49" charset="-128"/>
                <a:ea typeface="BIZ UDゴシック" panose="020B0400000000000000" pitchFamily="49" charset="-128"/>
              </a:rPr>
              <a:t>スライド１枚に収まらない場合は、本スライドを複製して追記してください</a:t>
            </a:r>
            <a:r>
              <a:rPr lang="ja-JP" altLang="en-US" sz="1100" u="sng" dirty="0">
                <a:solidFill>
                  <a:schemeClr val="accent1"/>
                </a:solidFill>
                <a:highlight>
                  <a:srgbClr val="FFFF00"/>
                </a:highlight>
                <a:latin typeface="BIZ UDゴシック" panose="020B0400000000000000" pitchFamily="49" charset="-128"/>
                <a:ea typeface="BIZ UDゴシック" panose="020B0400000000000000" pitchFamily="49" charset="-128"/>
              </a:rPr>
              <a:t>（最大３枚）</a:t>
            </a:r>
            <a:r>
              <a:rPr lang="ja-JP" altLang="en-US" sz="1100" dirty="0">
                <a:solidFill>
                  <a:schemeClr val="accent1"/>
                </a:solidFill>
                <a:latin typeface="BIZ UDゴシック" panose="020B0400000000000000" pitchFamily="49" charset="-128"/>
                <a:ea typeface="BIZ UDゴシック" panose="020B0400000000000000" pitchFamily="49" charset="-128"/>
              </a:rPr>
              <a:t>。</a:t>
            </a:r>
            <a:endParaRPr kumimoji="1" lang="en-US" altLang="ja-JP" sz="1100" dirty="0">
              <a:solidFill>
                <a:schemeClr val="accent1"/>
              </a:solidFill>
              <a:latin typeface="BIZ UDゴシック" panose="020B0400000000000000" pitchFamily="49" charset="-128"/>
              <a:ea typeface="BIZ UDゴシック" panose="020B0400000000000000" pitchFamily="49" charset="-128"/>
            </a:endParaRPr>
          </a:p>
          <a:p>
            <a:endParaRPr lang="en-US" altLang="ja-JP" sz="1100" dirty="0">
              <a:solidFill>
                <a:schemeClr val="accent1"/>
              </a:solidFill>
              <a:latin typeface="BIZ UDゴシック" panose="020B0400000000000000" pitchFamily="49" charset="-128"/>
              <a:ea typeface="BIZ UDゴシック" panose="020B0400000000000000" pitchFamily="49" charset="-128"/>
            </a:endParaRPr>
          </a:p>
        </p:txBody>
      </p:sp>
      <p:graphicFrame>
        <p:nvGraphicFramePr>
          <p:cNvPr id="7" name="表 6">
            <a:extLst>
              <a:ext uri="{FF2B5EF4-FFF2-40B4-BE49-F238E27FC236}">
                <a16:creationId xmlns:a16="http://schemas.microsoft.com/office/drawing/2014/main" id="{033F8FCF-C425-F3AA-822B-F629352EA2CC}"/>
              </a:ext>
            </a:extLst>
          </p:cNvPr>
          <p:cNvGraphicFramePr>
            <a:graphicFrameLocks noGrp="1"/>
          </p:cNvGraphicFramePr>
          <p:nvPr>
            <p:extLst>
              <p:ext uri="{D42A27DB-BD31-4B8C-83A1-F6EECF244321}">
                <p14:modId xmlns:p14="http://schemas.microsoft.com/office/powerpoint/2010/main" val="1579830443"/>
              </p:ext>
            </p:extLst>
          </p:nvPr>
        </p:nvGraphicFramePr>
        <p:xfrm>
          <a:off x="334961" y="4219096"/>
          <a:ext cx="11522075" cy="2336696"/>
        </p:xfrm>
        <a:graphic>
          <a:graphicData uri="http://schemas.openxmlformats.org/drawingml/2006/table">
            <a:tbl>
              <a:tblPr firstRow="1" bandRow="1">
                <a:tableStyleId>{5C22544A-7EE6-4342-B048-85BDC9FD1C3A}</a:tableStyleId>
              </a:tblPr>
              <a:tblGrid>
                <a:gridCol w="2304415">
                  <a:extLst>
                    <a:ext uri="{9D8B030D-6E8A-4147-A177-3AD203B41FA5}">
                      <a16:colId xmlns:a16="http://schemas.microsoft.com/office/drawing/2014/main" val="3287882067"/>
                    </a:ext>
                  </a:extLst>
                </a:gridCol>
                <a:gridCol w="2304415">
                  <a:extLst>
                    <a:ext uri="{9D8B030D-6E8A-4147-A177-3AD203B41FA5}">
                      <a16:colId xmlns:a16="http://schemas.microsoft.com/office/drawing/2014/main" val="2734636839"/>
                    </a:ext>
                  </a:extLst>
                </a:gridCol>
                <a:gridCol w="2304415">
                  <a:extLst>
                    <a:ext uri="{9D8B030D-6E8A-4147-A177-3AD203B41FA5}">
                      <a16:colId xmlns:a16="http://schemas.microsoft.com/office/drawing/2014/main" val="219313402"/>
                    </a:ext>
                  </a:extLst>
                </a:gridCol>
                <a:gridCol w="2304415">
                  <a:extLst>
                    <a:ext uri="{9D8B030D-6E8A-4147-A177-3AD203B41FA5}">
                      <a16:colId xmlns:a16="http://schemas.microsoft.com/office/drawing/2014/main" val="4154270262"/>
                    </a:ext>
                  </a:extLst>
                </a:gridCol>
                <a:gridCol w="2304415">
                  <a:extLst>
                    <a:ext uri="{9D8B030D-6E8A-4147-A177-3AD203B41FA5}">
                      <a16:colId xmlns:a16="http://schemas.microsoft.com/office/drawing/2014/main" val="3654463383"/>
                    </a:ext>
                  </a:extLst>
                </a:gridCol>
              </a:tblGrid>
              <a:tr h="584174">
                <a:tc>
                  <a:txBody>
                    <a:bodyPr/>
                    <a:lstStyle/>
                    <a:p>
                      <a:pPr algn="l"/>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ja-JP" altLang="en-US" dirty="0">
                          <a:solidFill>
                            <a:schemeClr val="accent1"/>
                          </a:solidFill>
                          <a:latin typeface="BIZ UDゴシック" panose="020B0400000000000000" pitchFamily="49" charset="-128"/>
                          <a:ea typeface="BIZ UDゴシック" panose="020B0400000000000000" pitchFamily="49" charset="-128"/>
                        </a:rPr>
                        <a:t>A</a:t>
                      </a: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ja-JP" altLang="en-US" dirty="0">
                          <a:solidFill>
                            <a:schemeClr val="accent1"/>
                          </a:solidFill>
                          <a:latin typeface="BIZ UDゴシック" panose="020B0400000000000000" pitchFamily="49" charset="-128"/>
                          <a:ea typeface="BIZ UDゴシック" panose="020B0400000000000000" pitchFamily="49" charset="-128"/>
                        </a:rPr>
                        <a:t>B</a:t>
                      </a: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ja-JP" altLang="en-US">
                          <a:solidFill>
                            <a:schemeClr val="accent1"/>
                          </a:solidFill>
                          <a:latin typeface="BIZ UDゴシック" panose="020B0400000000000000" pitchFamily="49" charset="-128"/>
                          <a:ea typeface="BIZ UDゴシック" panose="020B0400000000000000" pitchFamily="49" charset="-128"/>
                        </a:rPr>
                        <a:t>C</a:t>
                      </a:r>
                      <a:endParaRPr kumimoji="1" lang="ja-JP" altLang="en-US">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ja-JP" altLang="en-US">
                          <a:solidFill>
                            <a:schemeClr val="accent1"/>
                          </a:solidFill>
                          <a:latin typeface="BIZ UDゴシック" panose="020B0400000000000000" pitchFamily="49" charset="-128"/>
                          <a:ea typeface="BIZ UDゴシック" panose="020B0400000000000000" pitchFamily="49" charset="-128"/>
                        </a:rPr>
                        <a:t>D</a:t>
                      </a:r>
                      <a:endParaRPr kumimoji="1" lang="ja-JP" altLang="en-US">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47674502"/>
                  </a:ext>
                </a:extLst>
              </a:tr>
              <a:tr h="584174">
                <a:tc>
                  <a:txBody>
                    <a:bodyPr/>
                    <a:lstStyle/>
                    <a:p>
                      <a:pPr algn="l"/>
                      <a:r>
                        <a:rPr kumimoji="1" lang="ja-JP" altLang="en-US" dirty="0">
                          <a:solidFill>
                            <a:schemeClr val="accent1"/>
                          </a:solidFill>
                          <a:latin typeface="BIZ UDゴシック" panose="020B0400000000000000" pitchFamily="49" charset="-128"/>
                          <a:ea typeface="BIZ UDゴシック" panose="020B0400000000000000" pitchFamily="49" charset="-128"/>
                        </a:rPr>
                        <a:t>自分の技術</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3927111"/>
                  </a:ext>
                </a:extLst>
              </a:tr>
              <a:tr h="584174">
                <a:tc>
                  <a:txBody>
                    <a:bodyPr/>
                    <a:lstStyle/>
                    <a:p>
                      <a:pPr algn="l"/>
                      <a:r>
                        <a:rPr kumimoji="1" lang="en-US" altLang="ja-JP" dirty="0">
                          <a:solidFill>
                            <a:schemeClr val="accent1"/>
                          </a:solidFill>
                          <a:latin typeface="BIZ UDゴシック" panose="020B0400000000000000" pitchFamily="49" charset="-128"/>
                          <a:ea typeface="BIZ UDゴシック" panose="020B0400000000000000" pitchFamily="49" charset="-128"/>
                        </a:rPr>
                        <a:t>A</a:t>
                      </a:r>
                      <a:r>
                        <a:rPr kumimoji="1" lang="ja-JP" altLang="en-US" dirty="0">
                          <a:solidFill>
                            <a:schemeClr val="accent1"/>
                          </a:solidFill>
                          <a:latin typeface="BIZ UDゴシック" panose="020B0400000000000000" pitchFamily="49" charset="-128"/>
                          <a:ea typeface="BIZ UDゴシック" panose="020B0400000000000000" pitchFamily="49" charset="-128"/>
                        </a:rPr>
                        <a:t>技術</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45757"/>
                  </a:ext>
                </a:extLst>
              </a:tr>
              <a:tr h="584174">
                <a:tc>
                  <a:txBody>
                    <a:bodyPr/>
                    <a:lstStyle/>
                    <a:p>
                      <a:pPr algn="l"/>
                      <a:r>
                        <a:rPr kumimoji="1" lang="en-US" altLang="ja-JP" dirty="0">
                          <a:solidFill>
                            <a:schemeClr val="accent1"/>
                          </a:solidFill>
                          <a:latin typeface="BIZ UDゴシック" panose="020B0400000000000000" pitchFamily="49" charset="-128"/>
                          <a:ea typeface="BIZ UDゴシック" panose="020B0400000000000000" pitchFamily="49" charset="-128"/>
                        </a:rPr>
                        <a:t>B</a:t>
                      </a:r>
                      <a:r>
                        <a:rPr kumimoji="1" lang="ja-JP" altLang="en-US" dirty="0">
                          <a:solidFill>
                            <a:schemeClr val="accent1"/>
                          </a:solidFill>
                          <a:latin typeface="BIZ UDゴシック" panose="020B0400000000000000" pitchFamily="49" charset="-128"/>
                          <a:ea typeface="BIZ UDゴシック" panose="020B0400000000000000" pitchFamily="49" charset="-128"/>
                        </a:rPr>
                        <a:t>技術</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02211280"/>
                  </a:ext>
                </a:extLst>
              </a:tr>
            </a:tbl>
          </a:graphicData>
        </a:graphic>
      </p:graphicFrame>
      <p:sp>
        <p:nvSpPr>
          <p:cNvPr id="9" name="吹き出し: 四角形 8">
            <a:extLst>
              <a:ext uri="{FF2B5EF4-FFF2-40B4-BE49-F238E27FC236}">
                <a16:creationId xmlns:a16="http://schemas.microsoft.com/office/drawing/2014/main" id="{BB745208-62C5-0CD9-8206-73B701D48049}"/>
              </a:ext>
            </a:extLst>
          </p:cNvPr>
          <p:cNvSpPr/>
          <p:nvPr/>
        </p:nvSpPr>
        <p:spPr>
          <a:xfrm>
            <a:off x="7129417" y="3118153"/>
            <a:ext cx="4852269" cy="957272"/>
          </a:xfrm>
          <a:prstGeom prst="wedgeRectCallout">
            <a:avLst>
              <a:gd name="adj1" fmla="val -30442"/>
              <a:gd name="adj2" fmla="val 82439"/>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顧客／技術のユーザーを明確にしたうえで、それらが求める評価基軸を設定し、競合技術との比較を行ってください。</a:t>
            </a: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a:t>
            </a:r>
            <a:r>
              <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rPr>
              <a:t>※</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表のフォーマットは自由に変更いただいて問題ございません）</a:t>
            </a:r>
          </a:p>
        </p:txBody>
      </p:sp>
    </p:spTree>
    <p:extLst>
      <p:ext uri="{BB962C8B-B14F-4D97-AF65-F5344CB8AC3E}">
        <p14:creationId xmlns:p14="http://schemas.microsoft.com/office/powerpoint/2010/main" val="235889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09039-7A2F-91DC-0F94-59DE1681EB0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7115A7B-2517-7A83-8A4C-7DC5E8E91832}"/>
              </a:ext>
            </a:extLst>
          </p:cNvPr>
          <p:cNvSpPr>
            <a:spLocks noGrp="1"/>
          </p:cNvSpPr>
          <p:nvPr>
            <p:ph type="title"/>
          </p:nvPr>
        </p:nvSpPr>
        <p:spPr/>
        <p:txBody>
          <a:bodyPr/>
          <a:lstStyle/>
          <a:p>
            <a:r>
              <a:rPr kumimoji="1" lang="ja-JP" altLang="en-US" dirty="0"/>
              <a:t>市場規模・成長性と社会的インパクト</a:t>
            </a:r>
          </a:p>
        </p:txBody>
      </p:sp>
      <p:sp>
        <p:nvSpPr>
          <p:cNvPr id="3" name="スライド番号プレースホルダー 2">
            <a:extLst>
              <a:ext uri="{FF2B5EF4-FFF2-40B4-BE49-F238E27FC236}">
                <a16:creationId xmlns:a16="http://schemas.microsoft.com/office/drawing/2014/main" id="{28E1E3D6-1898-4F89-114B-7101A856768E}"/>
              </a:ext>
            </a:extLst>
          </p:cNvPr>
          <p:cNvSpPr>
            <a:spLocks noGrp="1"/>
          </p:cNvSpPr>
          <p:nvPr>
            <p:ph type="sldNum" sz="quarter" idx="4"/>
          </p:nvPr>
        </p:nvSpPr>
        <p:spPr/>
        <p:txBody>
          <a:bodyPr/>
          <a:lstStyle/>
          <a:p>
            <a:fld id="{7F28D174-4E16-8842-BC8C-F457D556E161}" type="slidenum">
              <a:rPr lang="ja-JP" altLang="en-US" smtClean="0"/>
              <a:pPr/>
              <a:t>9</a:t>
            </a:fld>
            <a:endParaRPr lang="ja-JP" altLang="en-US"/>
          </a:p>
        </p:txBody>
      </p:sp>
      <p:sp>
        <p:nvSpPr>
          <p:cNvPr id="4" name="コンテンツ プレースホルダー 3">
            <a:extLst>
              <a:ext uri="{FF2B5EF4-FFF2-40B4-BE49-F238E27FC236}">
                <a16:creationId xmlns:a16="http://schemas.microsoft.com/office/drawing/2014/main" id="{ED8C6C18-7BD9-F564-F93D-002DD63A2973}"/>
              </a:ext>
            </a:extLst>
          </p:cNvPr>
          <p:cNvSpPr>
            <a:spLocks noGrp="1"/>
          </p:cNvSpPr>
          <p:nvPr>
            <p:ph idx="1"/>
          </p:nvPr>
        </p:nvSpPr>
        <p:spPr/>
        <p:txBody>
          <a:bodyPr/>
          <a:lstStyle/>
          <a:p>
            <a:endParaRPr kumimoji="1" lang="ja-JP" altLang="en-US" dirty="0"/>
          </a:p>
        </p:txBody>
      </p:sp>
      <p:sp>
        <p:nvSpPr>
          <p:cNvPr id="8" name="吹き出し: 四角形 7">
            <a:extLst>
              <a:ext uri="{FF2B5EF4-FFF2-40B4-BE49-F238E27FC236}">
                <a16:creationId xmlns:a16="http://schemas.microsoft.com/office/drawing/2014/main" id="{092A2BCB-0EF5-8A00-6E6D-37691066E24F}"/>
              </a:ext>
            </a:extLst>
          </p:cNvPr>
          <p:cNvSpPr/>
          <p:nvPr/>
        </p:nvSpPr>
        <p:spPr>
          <a:xfrm>
            <a:off x="5423335" y="1463685"/>
            <a:ext cx="6255656" cy="736033"/>
          </a:xfrm>
          <a:prstGeom prst="wedgeRectCallout">
            <a:avLst>
              <a:gd name="adj1" fmla="val -37023"/>
              <a:gd name="adj2" fmla="val -82828"/>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accent1"/>
                </a:solidFill>
                <a:latin typeface="BIZ UDゴシック" panose="020B0400000000000000" pitchFamily="49" charset="-128"/>
                <a:ea typeface="BIZ UDゴシック" panose="020B0400000000000000" pitchFamily="49" charset="-128"/>
              </a:rPr>
              <a:t>市場規模の大きさとその成長性、取り組む社会課題の大きさ・深さを示す</a:t>
            </a:r>
            <a:endPar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endParaRP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例：市場規模（</a:t>
            </a:r>
            <a:r>
              <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rPr>
              <a:t>SOM</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）は○○億円、２０</a:t>
            </a:r>
            <a:r>
              <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rPr>
              <a:t>××</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年には市場規模が□倍に拡大</a:t>
            </a:r>
          </a:p>
        </p:txBody>
      </p:sp>
      <p:sp>
        <p:nvSpPr>
          <p:cNvPr id="6" name="テキスト ボックス 5">
            <a:extLst>
              <a:ext uri="{FF2B5EF4-FFF2-40B4-BE49-F238E27FC236}">
                <a16:creationId xmlns:a16="http://schemas.microsoft.com/office/drawing/2014/main" id="{726BEFC0-7923-C58D-ACB6-BA462DFFDB32}"/>
              </a:ext>
            </a:extLst>
          </p:cNvPr>
          <p:cNvSpPr txBox="1"/>
          <p:nvPr/>
        </p:nvSpPr>
        <p:spPr>
          <a:xfrm>
            <a:off x="334960" y="2969786"/>
            <a:ext cx="11522075" cy="1200329"/>
          </a:xfrm>
          <a:prstGeom prst="rect">
            <a:avLst/>
          </a:prstGeom>
          <a:noFill/>
          <a:ln>
            <a:solidFill>
              <a:schemeClr val="tx1"/>
            </a:solidFill>
            <a:prstDash val="sysDash"/>
          </a:ln>
        </p:spPr>
        <p:txBody>
          <a:bodyPr wrap="square" lIns="91440" tIns="45720" rIns="91440" bIns="45720" rtlCol="0" anchor="t">
            <a:spAutoFit/>
          </a:bodyPr>
          <a:lstStyle/>
          <a:p>
            <a:r>
              <a:rPr kumimoji="1" lang="ja-JP" altLang="en-US" sz="1200" dirty="0">
                <a:solidFill>
                  <a:schemeClr val="accent1"/>
                </a:solidFill>
                <a:latin typeface="BIZ UDゴシック" panose="020B0400000000000000" pitchFamily="49" charset="-128"/>
                <a:ea typeface="BIZ UDゴシック" panose="020B0400000000000000" pitchFamily="49" charset="-128"/>
              </a:rPr>
              <a:t>市場規模の大きさとその成長性、取り組む社会課題の大きさ・深さを説明してください。</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kumimoji="1" lang="ja-JP" altLang="en-US" sz="1200" dirty="0">
                <a:solidFill>
                  <a:schemeClr val="accent1"/>
                </a:solidFill>
                <a:latin typeface="BIZ UDゴシック" panose="020B0400000000000000" pitchFamily="49" charset="-128"/>
                <a:ea typeface="BIZ UDゴシック" panose="020B0400000000000000" pitchFamily="49" charset="-128"/>
              </a:rPr>
              <a:t>事業の成長性、発展性、他分野への波及効果、シナジー、市場規模の大きさなど、成長の可能性を説明してください。</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r>
              <a:rPr kumimoji="1" lang="en-US" altLang="ja-JP" sz="1200" dirty="0">
                <a:solidFill>
                  <a:schemeClr val="accent1"/>
                </a:solidFill>
                <a:latin typeface="BIZ UDゴシック" panose="020B0400000000000000" pitchFamily="49" charset="-128"/>
                <a:ea typeface="BIZ UDゴシック" panose="020B0400000000000000" pitchFamily="49" charset="-128"/>
              </a:rPr>
              <a:t>TAM</a:t>
            </a:r>
            <a:r>
              <a:rPr kumimoji="1" lang="ja-JP" altLang="en-US" sz="1200" dirty="0">
                <a:solidFill>
                  <a:schemeClr val="accent1"/>
                </a:solidFill>
                <a:latin typeface="BIZ UDゴシック" panose="020B0400000000000000" pitchFamily="49" charset="-128"/>
                <a:ea typeface="BIZ UDゴシック" panose="020B0400000000000000" pitchFamily="49" charset="-128"/>
              </a:rPr>
              <a:t>、</a:t>
            </a:r>
            <a:r>
              <a:rPr kumimoji="1" lang="en-US" altLang="ja-JP" sz="1200" dirty="0">
                <a:solidFill>
                  <a:schemeClr val="accent1"/>
                </a:solidFill>
                <a:latin typeface="BIZ UDゴシック" panose="020B0400000000000000" pitchFamily="49" charset="-128"/>
                <a:ea typeface="BIZ UDゴシック" panose="020B0400000000000000" pitchFamily="49" charset="-128"/>
              </a:rPr>
              <a:t>SAM</a:t>
            </a:r>
            <a:r>
              <a:rPr kumimoji="1" lang="ja-JP" altLang="en-US" sz="1200" dirty="0">
                <a:solidFill>
                  <a:schemeClr val="accent1"/>
                </a:solidFill>
                <a:latin typeface="BIZ UDゴシック" panose="020B0400000000000000" pitchFamily="49" charset="-128"/>
                <a:ea typeface="BIZ UDゴシック" panose="020B0400000000000000" pitchFamily="49" charset="-128"/>
              </a:rPr>
              <a:t>、</a:t>
            </a:r>
            <a:r>
              <a:rPr kumimoji="1" lang="en-US" altLang="ja-JP" sz="1200" dirty="0">
                <a:solidFill>
                  <a:schemeClr val="accent1"/>
                </a:solidFill>
                <a:latin typeface="BIZ UDゴシック" panose="020B0400000000000000" pitchFamily="49" charset="-128"/>
                <a:ea typeface="BIZ UDゴシック" panose="020B0400000000000000" pitchFamily="49" charset="-128"/>
              </a:rPr>
              <a:t>SOM</a:t>
            </a:r>
            <a:r>
              <a:rPr kumimoji="1" lang="ja-JP" altLang="en-US" sz="1200" dirty="0">
                <a:solidFill>
                  <a:schemeClr val="accent1"/>
                </a:solidFill>
                <a:latin typeface="BIZ UDゴシック" panose="020B0400000000000000" pitchFamily="49" charset="-128"/>
                <a:ea typeface="BIZ UDゴシック" panose="020B0400000000000000" pitchFamily="49" charset="-128"/>
              </a:rPr>
              <a:t>などの経済的指標の他に、社会的な意義も評価対象になります。</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a:t>
            </a:r>
            <a:r>
              <a:rPr lang="ja-JP" altLang="en-US" sz="1200" dirty="0">
                <a:solidFill>
                  <a:schemeClr val="accent1"/>
                </a:solidFill>
                <a:highlight>
                  <a:srgbClr val="FFFF00"/>
                </a:highlight>
                <a:latin typeface="BIZ UDゴシック" panose="020B0400000000000000" pitchFamily="49" charset="-128"/>
                <a:ea typeface="BIZ UDゴシック" panose="020B0400000000000000" pitchFamily="49" charset="-128"/>
              </a:rPr>
              <a:t>最大１枚</a:t>
            </a:r>
            <a:r>
              <a:rPr lang="ja-JP" altLang="en-US" sz="1200" dirty="0">
                <a:solidFill>
                  <a:schemeClr val="accent1"/>
                </a:solidFill>
                <a:latin typeface="BIZ UDゴシック" panose="020B0400000000000000" pitchFamily="49" charset="-128"/>
                <a:ea typeface="BIZ UDゴシック" panose="020B0400000000000000" pitchFamily="49" charset="-128"/>
              </a:rPr>
              <a:t>） 。</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3840576"/>
      </p:ext>
    </p:extLst>
  </p:cSld>
  <p:clrMapOvr>
    <a:masterClrMapping/>
  </p:clrMapOvr>
</p:sld>
</file>

<file path=ppt/theme/theme1.xml><?xml version="1.0" encoding="utf-8"?>
<a:theme xmlns:a="http://schemas.openxmlformats.org/drawingml/2006/main" name="Office テーマ">
  <a:themeElements>
    <a:clrScheme name="TCIカラーパレット">
      <a:dk1>
        <a:srgbClr val="202020"/>
      </a:dk1>
      <a:lt1>
        <a:srgbClr val="003E5E"/>
      </a:lt1>
      <a:dk2>
        <a:srgbClr val="000000"/>
      </a:dk2>
      <a:lt2>
        <a:srgbClr val="FFFFFF"/>
      </a:lt2>
      <a:accent1>
        <a:srgbClr val="035B82"/>
      </a:accent1>
      <a:accent2>
        <a:srgbClr val="003F5E"/>
      </a:accent2>
      <a:accent3>
        <a:srgbClr val="347EB8"/>
      </a:accent3>
      <a:accent4>
        <a:srgbClr val="34A0AF"/>
      </a:accent4>
      <a:accent5>
        <a:srgbClr val="7FBE85"/>
      </a:accent5>
      <a:accent6>
        <a:srgbClr val="4B4951"/>
      </a:accent6>
      <a:hlink>
        <a:srgbClr val="CCDEE6"/>
      </a:hlink>
      <a:folHlink>
        <a:srgbClr val="96607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cb9a9df-06c1-4a84-b7be-03c1c6ffbc76">
      <Terms xmlns="http://schemas.microsoft.com/office/infopath/2007/PartnerControls"/>
    </lcf76f155ced4ddcb4097134ff3c332f>
    <TaxCatchAll xmlns="8dd1e8fd-0747-4a89-ae9e-2f1ded7cfc4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83CF0C77865A243B10CF939EB2088C4" ma:contentTypeVersion="15" ma:contentTypeDescription="新しいドキュメントを作成します。" ma:contentTypeScope="" ma:versionID="07707ccc785332c76e7e66c71f2b0a15">
  <xsd:schema xmlns:xsd="http://www.w3.org/2001/XMLSchema" xmlns:xs="http://www.w3.org/2001/XMLSchema" xmlns:p="http://schemas.microsoft.com/office/2006/metadata/properties" xmlns:ns2="3cb9a9df-06c1-4a84-b7be-03c1c6ffbc76" xmlns:ns3="8dd1e8fd-0747-4a89-ae9e-2f1ded7cfc46" targetNamespace="http://schemas.microsoft.com/office/2006/metadata/properties" ma:root="true" ma:fieldsID="1bbd4db6f77cc89b04685b925bad2c52" ns2:_="" ns3:_="">
    <xsd:import namespace="3cb9a9df-06c1-4a84-b7be-03c1c6ffbc76"/>
    <xsd:import namespace="8dd1e8fd-0747-4a89-ae9e-2f1ded7cfc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9a9df-06c1-4a84-b7be-03c1c6ffbc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5b304d0e-1b50-4f71-ac5f-5fd1c021bd59"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d1e8fd-0747-4a89-ae9e-2f1ded7cfc4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21f4ce9-68b5-4dc4-81b0-7d6f4d46829b}" ma:internalName="TaxCatchAll" ma:showField="CatchAllData" ma:web="8dd1e8fd-0747-4a89-ae9e-2f1ded7cfc4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A08E3D-DEDD-4399-9FF9-39A4C2EA5834}">
  <ds:schemaRefs>
    <ds:schemaRef ds:uri="http://schemas.microsoft.com/office/2006/metadata/properties"/>
    <ds:schemaRef ds:uri="http://schemas.microsoft.com/office/infopath/2007/PartnerControls"/>
    <ds:schemaRef ds:uri="609d9053-d40d-475c-83d8-3946c2777a1f"/>
    <ds:schemaRef ds:uri="1460e6a6-b987-40ee-bad8-2feef464de91"/>
    <ds:schemaRef ds:uri="3cb9a9df-06c1-4a84-b7be-03c1c6ffbc76"/>
    <ds:schemaRef ds:uri="8dd1e8fd-0747-4a89-ae9e-2f1ded7cfc46"/>
  </ds:schemaRefs>
</ds:datastoreItem>
</file>

<file path=customXml/itemProps2.xml><?xml version="1.0" encoding="utf-8"?>
<ds:datastoreItem xmlns:ds="http://schemas.openxmlformats.org/officeDocument/2006/customXml" ds:itemID="{1396933C-DB53-4031-99BA-F72E8BB47A57}">
  <ds:schemaRefs>
    <ds:schemaRef ds:uri="http://schemas.microsoft.com/sharepoint/v3/contenttype/forms"/>
  </ds:schemaRefs>
</ds:datastoreItem>
</file>

<file path=customXml/itemProps3.xml><?xml version="1.0" encoding="utf-8"?>
<ds:datastoreItem xmlns:ds="http://schemas.openxmlformats.org/officeDocument/2006/customXml" ds:itemID="{D7CF346F-50D1-4EC6-B7B4-E80CE1FFA7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9a9df-06c1-4a84-b7be-03c1c6ffbc76"/>
    <ds:schemaRef ds:uri="8dd1e8fd-0747-4a89-ae9e-2f1ded7cfc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449</TotalTime>
  <Words>1208</Words>
  <Application>Microsoft Office PowerPoint</Application>
  <PresentationFormat>ワイド画面</PresentationFormat>
  <Paragraphs>126</Paragraphs>
  <Slides>10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BIZ UDゴシック</vt:lpstr>
      <vt:lpstr>BIZ UDゴシック</vt:lpstr>
      <vt:lpstr>ＭＳ Ｐゴシック</vt:lpstr>
      <vt:lpstr>Meiryo</vt:lpstr>
      <vt:lpstr>Meiryo</vt:lpstr>
      <vt:lpstr>游ゴシック</vt:lpstr>
      <vt:lpstr>Arial</vt:lpstr>
      <vt:lpstr>Wingdings</vt:lpstr>
      <vt:lpstr>Office テーマ</vt:lpstr>
      <vt:lpstr>第６回TCIベンチャーアワード「スタートアップ部門」応募申込書(１/３)</vt:lpstr>
      <vt:lpstr>第６回TCIベンチャーアワード「スタートアップ部門」応募申込書(２/３)</vt:lpstr>
      <vt:lpstr>第６回TCIベンチャーアワード「スタートアップ部門」応募申込書(３/３)</vt:lpstr>
      <vt:lpstr>PowerPoint プレゼンテーション</vt:lpstr>
      <vt:lpstr>会社紹介</vt:lpstr>
      <vt:lpstr>エグゼクティブサマリ</vt:lpstr>
      <vt:lpstr>ターゲットとする顧客・市場とその課題</vt:lpstr>
      <vt:lpstr>事業の競合優位性・差別化要素</vt:lpstr>
      <vt:lpstr>市場規模・成長性と社会的インパクト</vt:lpstr>
      <vt:lpstr>事業ロードマップ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末永 翔太(Direction Manager)</dc:creator>
  <cp:lastModifiedBy>後藤 恵子</cp:lastModifiedBy>
  <cp:revision>59</cp:revision>
  <dcterms:created xsi:type="dcterms:W3CDTF">2025-03-12T23:13:01Z</dcterms:created>
  <dcterms:modified xsi:type="dcterms:W3CDTF">2025-08-01T01:18:09Z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0x010100383CF0C77865A243B10CF939EB2088C4</vt:lpwstr>
  </property>
  <property fmtid="{D5CDD505-2E9C-101B-9397-08002B2CF9AE}" pid="3" name="MediaServiceImageTags">
    <vt:lpwstr/>
  </property>
</Properties>
</file>